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1.xml" ContentType="application/vnd.openxmlformats-officedocument.presentationml.tags+xml"/>
  <Override PartName="/ppt/notesSlides/notesSlide15.xml" ContentType="application/vnd.openxmlformats-officedocument.presentationml.notesSlide+xml"/>
  <Override PartName="/ppt/tags/tag12.xml" ContentType="application/vnd.openxmlformats-officedocument.presentationml.tags+xml"/>
  <Override PartName="/ppt/notesSlides/notesSlide16.xml" ContentType="application/vnd.openxmlformats-officedocument.presentationml.notesSlide+xml"/>
  <Override PartName="/ppt/tags/tag13.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4.xml" ContentType="application/vnd.openxmlformats-officedocument.presentationml.tags+xml"/>
  <Override PartName="/ppt/notesSlides/notesSlide19.xml" ContentType="application/vnd.openxmlformats-officedocument.presentationml.notesSlide+xml"/>
  <Override PartName="/ppt/tags/tag15.xml" ContentType="application/vnd.openxmlformats-officedocument.presentationml.tags+xml"/>
  <Override PartName="/ppt/notesSlides/notesSlide20.xml" ContentType="application/vnd.openxmlformats-officedocument.presentationml.notesSlide+xml"/>
  <Override PartName="/ppt/tags/tag16.xml" ContentType="application/vnd.openxmlformats-officedocument.presentationml.tags+xml"/>
  <Override PartName="/ppt/notesSlides/notesSlide21.xml" ContentType="application/vnd.openxmlformats-officedocument.presentationml.notesSlide+xml"/>
  <Override PartName="/ppt/tags/tag17.xml" ContentType="application/vnd.openxmlformats-officedocument.presentationml.tags+xml"/>
  <Override PartName="/ppt/notesSlides/notesSlide22.xml" ContentType="application/vnd.openxmlformats-officedocument.presentationml.notesSlide+xml"/>
  <Override PartName="/ppt/tags/tag18.xml" ContentType="application/vnd.openxmlformats-officedocument.presentationml.tags+xml"/>
  <Override PartName="/ppt/notesSlides/notesSlide23.xml" ContentType="application/vnd.openxmlformats-officedocument.presentationml.notesSlide+xml"/>
  <Override PartName="/ppt/tags/tag19.xml" ContentType="application/vnd.openxmlformats-officedocument.presentationml.tags+xml"/>
  <Override PartName="/ppt/notesSlides/notesSlide24.xml" ContentType="application/vnd.openxmlformats-officedocument.presentationml.notesSlide+xml"/>
  <Override PartName="/ppt/tags/tag20.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1"/>
  </p:notesMasterIdLst>
  <p:sldIdLst>
    <p:sldId id="256" r:id="rId5"/>
    <p:sldId id="258" r:id="rId6"/>
    <p:sldId id="259" r:id="rId7"/>
    <p:sldId id="260" r:id="rId8"/>
    <p:sldId id="289" r:id="rId9"/>
    <p:sldId id="261" r:id="rId10"/>
    <p:sldId id="262" r:id="rId11"/>
    <p:sldId id="263" r:id="rId12"/>
    <p:sldId id="264" r:id="rId13"/>
    <p:sldId id="270" r:id="rId14"/>
    <p:sldId id="266" r:id="rId15"/>
    <p:sldId id="272" r:id="rId16"/>
    <p:sldId id="267" r:id="rId17"/>
    <p:sldId id="269" r:id="rId18"/>
    <p:sldId id="273" r:id="rId19"/>
    <p:sldId id="274" r:id="rId20"/>
    <p:sldId id="275" r:id="rId21"/>
    <p:sldId id="285" r:id="rId22"/>
    <p:sldId id="286" r:id="rId23"/>
    <p:sldId id="287" r:id="rId24"/>
    <p:sldId id="279" r:id="rId25"/>
    <p:sldId id="278" r:id="rId26"/>
    <p:sldId id="280" r:id="rId27"/>
    <p:sldId id="288" r:id="rId28"/>
    <p:sldId id="281" r:id="rId29"/>
    <p:sldId id="28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CA793"/>
    <a:srgbClr val="E4E3DC"/>
    <a:srgbClr val="888888"/>
    <a:srgbClr val="FFE0DF"/>
    <a:srgbClr val="FF6260"/>
    <a:srgbClr val="60FF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4880" autoAdjust="0"/>
  </p:normalViewPr>
  <p:slideViewPr>
    <p:cSldViewPr snapToGrid="0">
      <p:cViewPr varScale="1">
        <p:scale>
          <a:sx n="83" d="100"/>
          <a:sy n="83" d="100"/>
        </p:scale>
        <p:origin x="566"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7A31E7-BF2B-484C-B70A-D2DAEE48DAC4}" type="datetimeFigureOut">
              <a:rPr lang="en-US" smtClean="0"/>
              <a:t>8/14/2025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C384CF-2A93-44AF-A90D-090C4B3D9375}" type="slidenum">
              <a:rPr lang="en-US" smtClean="0"/>
              <a:t>‹#›</a:t>
            </a:fld>
            <a:endParaRPr lang="en-US"/>
          </a:p>
        </p:txBody>
      </p:sp>
    </p:spTree>
    <p:extLst>
      <p:ext uri="{BB962C8B-B14F-4D97-AF65-F5344CB8AC3E}">
        <p14:creationId xmlns:p14="http://schemas.microsoft.com/office/powerpoint/2010/main" val="2508778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I’m Wesley and I’ll be talking about turning hair strands into a representation that is very easy to edit. This is in collaboration with UCSD and Meta.</a:t>
            </a:r>
          </a:p>
        </p:txBody>
      </p:sp>
      <p:sp>
        <p:nvSpPr>
          <p:cNvPr id="4" name="Slide Number Placeholder 3"/>
          <p:cNvSpPr>
            <a:spLocks noGrp="1"/>
          </p:cNvSpPr>
          <p:nvPr>
            <p:ph type="sldNum" sz="quarter" idx="5"/>
          </p:nvPr>
        </p:nvSpPr>
        <p:spPr/>
        <p:txBody>
          <a:bodyPr/>
          <a:lstStyle/>
          <a:p>
            <a:fld id="{4EC384CF-2A93-44AF-A90D-090C4B3D9375}" type="slidenum">
              <a:rPr lang="en-US" smtClean="0"/>
              <a:t>1</a:t>
            </a:fld>
            <a:endParaRPr lang="en-US"/>
          </a:p>
        </p:txBody>
      </p:sp>
    </p:spTree>
    <p:extLst>
      <p:ext uri="{BB962C8B-B14F-4D97-AF65-F5344CB8AC3E}">
        <p14:creationId xmlns:p14="http://schemas.microsoft.com/office/powerpoint/2010/main" val="3057150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31D18-2052-2BB3-E4D9-04EBCDA198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75F0F1-B903-6356-F8EB-B2C427054D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56BAA7-2958-0CAC-FD9E-459BDBF12382}"/>
              </a:ext>
            </a:extLst>
          </p:cNvPr>
          <p:cNvSpPr>
            <a:spLocks noGrp="1"/>
          </p:cNvSpPr>
          <p:nvPr>
            <p:ph type="body" idx="1"/>
          </p:nvPr>
        </p:nvSpPr>
        <p:spPr/>
        <p:txBody>
          <a:bodyPr/>
          <a:lstStyle/>
          <a:p>
            <a:r>
              <a:rPr lang="en-US" dirty="0"/>
              <a:t>So what is hard about this? It’s not obvious what this loss function should be. Loss functions should measure a distance between strands, but this is not easy.</a:t>
            </a:r>
          </a:p>
        </p:txBody>
      </p:sp>
      <p:sp>
        <p:nvSpPr>
          <p:cNvPr id="4" name="Slide Number Placeholder 3">
            <a:extLst>
              <a:ext uri="{FF2B5EF4-FFF2-40B4-BE49-F238E27FC236}">
                <a16:creationId xmlns:a16="http://schemas.microsoft.com/office/drawing/2014/main" id="{A76F02C5-31DF-E869-D2E2-20094AAB22E1}"/>
              </a:ext>
            </a:extLst>
          </p:cNvPr>
          <p:cNvSpPr>
            <a:spLocks noGrp="1"/>
          </p:cNvSpPr>
          <p:nvPr>
            <p:ph type="sldNum" sz="quarter" idx="5"/>
          </p:nvPr>
        </p:nvSpPr>
        <p:spPr/>
        <p:txBody>
          <a:bodyPr/>
          <a:lstStyle/>
          <a:p>
            <a:fld id="{4EC384CF-2A93-44AF-A90D-090C4B3D9375}" type="slidenum">
              <a:rPr lang="en-US" smtClean="0"/>
              <a:t>10</a:t>
            </a:fld>
            <a:endParaRPr lang="en-US"/>
          </a:p>
        </p:txBody>
      </p:sp>
    </p:spTree>
    <p:extLst>
      <p:ext uri="{BB962C8B-B14F-4D97-AF65-F5344CB8AC3E}">
        <p14:creationId xmlns:p14="http://schemas.microsoft.com/office/powerpoint/2010/main" val="16400067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because we cannot expect our procedural groom to match the target strands exactly. The reason is that procedural grooms cannot represent </a:t>
            </a:r>
            <a:r>
              <a:rPr lang="en-US" b="1" dirty="0"/>
              <a:t>every</a:t>
            </a:r>
            <a:r>
              <a:rPr lang="en-US" dirty="0"/>
              <a:t> set of strands since they do not have explicit control over every strand. For example, no single guide and bend can produce one noisy strand and one smooth strand.</a:t>
            </a:r>
          </a:p>
          <a:p>
            <a:endParaRPr lang="en-US" dirty="0"/>
          </a:p>
          <a:p>
            <a:r>
              <a:rPr lang="en-US" dirty="0"/>
              <a:t>Even if the target strands themselves were procedural, an exact match is unlikely to happen, since operators deform strands with randomness. This means that we can have differing strands even with correct parameters. Here the bend angle is correct, but the strands are bent around different random axes.</a:t>
            </a:r>
          </a:p>
        </p:txBody>
      </p:sp>
      <p:sp>
        <p:nvSpPr>
          <p:cNvPr id="4" name="Slide Number Placeholder 3"/>
          <p:cNvSpPr>
            <a:spLocks noGrp="1"/>
          </p:cNvSpPr>
          <p:nvPr>
            <p:ph type="sldNum" sz="quarter" idx="5"/>
          </p:nvPr>
        </p:nvSpPr>
        <p:spPr/>
        <p:txBody>
          <a:bodyPr/>
          <a:lstStyle/>
          <a:p>
            <a:fld id="{4EC384CF-2A93-44AF-A90D-090C4B3D9375}" type="slidenum">
              <a:rPr lang="en-US" smtClean="0"/>
              <a:t>11</a:t>
            </a:fld>
            <a:endParaRPr lang="en-US"/>
          </a:p>
        </p:txBody>
      </p:sp>
    </p:spTree>
    <p:extLst>
      <p:ext uri="{BB962C8B-B14F-4D97-AF65-F5344CB8AC3E}">
        <p14:creationId xmlns:p14="http://schemas.microsoft.com/office/powerpoint/2010/main" val="5059108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14DFF-B76C-DC1A-EC02-39E2ED4E62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1C8AC9-A462-20BB-2AD6-8DD495CD47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027603-F84D-7FA3-0773-11F10EDECC27}"/>
              </a:ext>
            </a:extLst>
          </p:cNvPr>
          <p:cNvSpPr>
            <a:spLocks noGrp="1"/>
          </p:cNvSpPr>
          <p:nvPr>
            <p:ph type="body" idx="1"/>
          </p:nvPr>
        </p:nvSpPr>
        <p:spPr/>
        <p:txBody>
          <a:bodyPr/>
          <a:lstStyle/>
          <a:p>
            <a:r>
              <a:rPr lang="en-US" dirty="0"/>
              <a:t>Lets see what happens if we try to find the bend angle that matches these target strands using a simple naïve loss function that measures the distance between corresponding points on the strands. Notice that the bend axes are perpendicular to each other. Because of this, if I run an animation of an optimization using this distance, the configuration that gives the smallest distance between strands is to not bend the strands at all, which is clearly incorrect, as the target strands are bent.</a:t>
            </a:r>
          </a:p>
        </p:txBody>
      </p:sp>
      <p:sp>
        <p:nvSpPr>
          <p:cNvPr id="4" name="Slide Number Placeholder 3">
            <a:extLst>
              <a:ext uri="{FF2B5EF4-FFF2-40B4-BE49-F238E27FC236}">
                <a16:creationId xmlns:a16="http://schemas.microsoft.com/office/drawing/2014/main" id="{82550D01-225E-F4A7-E649-3B2D561391FD}"/>
              </a:ext>
            </a:extLst>
          </p:cNvPr>
          <p:cNvSpPr>
            <a:spLocks noGrp="1"/>
          </p:cNvSpPr>
          <p:nvPr>
            <p:ph type="sldNum" sz="quarter" idx="5"/>
          </p:nvPr>
        </p:nvSpPr>
        <p:spPr/>
        <p:txBody>
          <a:bodyPr/>
          <a:lstStyle/>
          <a:p>
            <a:fld id="{4EC384CF-2A93-44AF-A90D-090C4B3D9375}" type="slidenum">
              <a:rPr lang="en-US" smtClean="0"/>
              <a:t>12</a:t>
            </a:fld>
            <a:endParaRPr lang="en-US"/>
          </a:p>
        </p:txBody>
      </p:sp>
    </p:spTree>
    <p:extLst>
      <p:ext uri="{BB962C8B-B14F-4D97-AF65-F5344CB8AC3E}">
        <p14:creationId xmlns:p14="http://schemas.microsoft.com/office/powerpoint/2010/main" val="287547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Furthermore, there is ambiguity between guide strands and operators - for bent strands, do we have a bent guide strand or a bend operator?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a:t>
            </a:r>
            <a:r>
              <a:rPr lang="en-US" dirty="0" err="1"/>
              <a:t>editibility</a:t>
            </a:r>
            <a:r>
              <a:rPr lang="en-US" dirty="0"/>
              <a:t> reasons, we want deformations that </a:t>
            </a:r>
            <a:r>
              <a:rPr lang="en-US" b="1" dirty="0"/>
              <a:t>can</a:t>
            </a:r>
            <a:r>
              <a:rPr lang="en-US" dirty="0"/>
              <a:t> be applied using operators </a:t>
            </a:r>
            <a:r>
              <a:rPr lang="en-US" b="1" dirty="0"/>
              <a:t>to</a:t>
            </a:r>
            <a:r>
              <a:rPr lang="en-US" dirty="0"/>
              <a:t> be applied by the operators, but if we naively try to optimize the procedural groom by using the same distance in the previous slide, due to the ambiguity, we’ll often get bent guides.</a:t>
            </a:r>
          </a:p>
        </p:txBody>
      </p:sp>
      <p:sp>
        <p:nvSpPr>
          <p:cNvPr id="4" name="Slide Number Placeholder 3"/>
          <p:cNvSpPr>
            <a:spLocks noGrp="1"/>
          </p:cNvSpPr>
          <p:nvPr>
            <p:ph type="sldNum" sz="quarter" idx="5"/>
          </p:nvPr>
        </p:nvSpPr>
        <p:spPr/>
        <p:txBody>
          <a:bodyPr/>
          <a:lstStyle/>
          <a:p>
            <a:fld id="{4EC384CF-2A93-44AF-A90D-090C4B3D9375}" type="slidenum">
              <a:rPr lang="en-US" smtClean="0"/>
              <a:t>13</a:t>
            </a:fld>
            <a:endParaRPr lang="en-US"/>
          </a:p>
        </p:txBody>
      </p:sp>
    </p:spTree>
    <p:extLst>
      <p:ext uri="{BB962C8B-B14F-4D97-AF65-F5344CB8AC3E}">
        <p14:creationId xmlns:p14="http://schemas.microsoft.com/office/powerpoint/2010/main" val="10130870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should we do? Note that since we’re aiming for procedural hair, it unnecessary to reproduce exact individual strands, we really just need to reproduce the look of the hair, by matching the average hair shape and style across many strands.</a:t>
            </a:r>
          </a:p>
          <a:p>
            <a:r>
              <a:rPr lang="en-US" dirty="0"/>
              <a:t>And looking at an average of many strands together rather than matching individual strands is key!</a:t>
            </a:r>
          </a:p>
          <a:p>
            <a:r>
              <a:rPr lang="en-US" dirty="0"/>
              <a:t>In fact, we are going to show that we can infer good guides and operator parameters by comparing many strands together.</a:t>
            </a:r>
          </a:p>
        </p:txBody>
      </p:sp>
      <p:sp>
        <p:nvSpPr>
          <p:cNvPr id="4" name="Slide Number Placeholder 3"/>
          <p:cNvSpPr>
            <a:spLocks noGrp="1"/>
          </p:cNvSpPr>
          <p:nvPr>
            <p:ph type="sldNum" sz="quarter" idx="5"/>
          </p:nvPr>
        </p:nvSpPr>
        <p:spPr/>
        <p:txBody>
          <a:bodyPr/>
          <a:lstStyle/>
          <a:p>
            <a:fld id="{4EC384CF-2A93-44AF-A90D-090C4B3D9375}" type="slidenum">
              <a:rPr lang="en-US" smtClean="0"/>
              <a:t>14</a:t>
            </a:fld>
            <a:endParaRPr lang="en-US"/>
          </a:p>
        </p:txBody>
      </p:sp>
    </p:spTree>
    <p:extLst>
      <p:ext uri="{BB962C8B-B14F-4D97-AF65-F5344CB8AC3E}">
        <p14:creationId xmlns:p14="http://schemas.microsoft.com/office/powerpoint/2010/main" val="12989368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EDAD7-6BD9-6681-EA68-37682A319B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4A2FC1-495A-4A5B-AFE8-5A963DE6AA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CD0031-2DFB-E218-FB66-55B9A6224B67}"/>
              </a:ext>
            </a:extLst>
          </p:cNvPr>
          <p:cNvSpPr>
            <a:spLocks noGrp="1"/>
          </p:cNvSpPr>
          <p:nvPr>
            <p:ph type="body" idx="1"/>
          </p:nvPr>
        </p:nvSpPr>
        <p:spPr/>
        <p:txBody>
          <a:bodyPr/>
          <a:lstStyle/>
          <a:p>
            <a:r>
              <a:rPr lang="en-US" dirty="0"/>
              <a:t>First, to optimize our guide strands, we assume that guide strands are typically smooth, and high frequency variation is added through operators.</a:t>
            </a:r>
          </a:p>
          <a:p>
            <a:r>
              <a:rPr lang="en-US" dirty="0"/>
              <a:t>And since variation is added randomly, then it’s often the case that the average of a bundle of strands gives a decent approximation of the guide strand.</a:t>
            </a:r>
          </a:p>
          <a:p>
            <a:r>
              <a:rPr lang="en-US" dirty="0"/>
              <a:t>We can therefore get a good initialization by clustering the strands and taking the cluster centroids.</a:t>
            </a:r>
          </a:p>
          <a:p>
            <a:r>
              <a:rPr lang="en-US" dirty="0"/>
              <a:t>These centroid strands can still have some effects of the operators so we further smooth along the strands form the guide strand.</a:t>
            </a:r>
          </a:p>
        </p:txBody>
      </p:sp>
      <p:sp>
        <p:nvSpPr>
          <p:cNvPr id="4" name="Slide Number Placeholder 3">
            <a:extLst>
              <a:ext uri="{FF2B5EF4-FFF2-40B4-BE49-F238E27FC236}">
                <a16:creationId xmlns:a16="http://schemas.microsoft.com/office/drawing/2014/main" id="{B30BC892-DE54-6A13-157A-D6605BAF7CDF}"/>
              </a:ext>
            </a:extLst>
          </p:cNvPr>
          <p:cNvSpPr>
            <a:spLocks noGrp="1"/>
          </p:cNvSpPr>
          <p:nvPr>
            <p:ph type="sldNum" sz="quarter" idx="5"/>
          </p:nvPr>
        </p:nvSpPr>
        <p:spPr/>
        <p:txBody>
          <a:bodyPr/>
          <a:lstStyle/>
          <a:p>
            <a:fld id="{4EC384CF-2A93-44AF-A90D-090C4B3D9375}" type="slidenum">
              <a:rPr lang="en-US" smtClean="0"/>
              <a:t>15</a:t>
            </a:fld>
            <a:endParaRPr lang="en-US"/>
          </a:p>
        </p:txBody>
      </p:sp>
    </p:spTree>
    <p:extLst>
      <p:ext uri="{BB962C8B-B14F-4D97-AF65-F5344CB8AC3E}">
        <p14:creationId xmlns:p14="http://schemas.microsoft.com/office/powerpoint/2010/main" val="29731525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DB3F4-54F6-21A7-9978-5359049146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4D5533-F85C-E375-B6AE-DA668FDC7E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0821FE-B60D-2C3C-B4FC-A315EAEC538D}"/>
              </a:ext>
            </a:extLst>
          </p:cNvPr>
          <p:cNvSpPr>
            <a:spLocks noGrp="1"/>
          </p:cNvSpPr>
          <p:nvPr>
            <p:ph type="body" idx="1"/>
          </p:nvPr>
        </p:nvSpPr>
        <p:spPr/>
        <p:txBody>
          <a:bodyPr/>
          <a:lstStyle/>
          <a:p>
            <a:r>
              <a:rPr lang="en-US" dirty="0"/>
              <a:t>We then further refine the guide strands by running gradient based optimization using a loss function that sort of compares the averages of the strands. We show in our paper that this boils down to a simple L2 loss on vertex positions with a preference for smoothness using previous work on robust curve evolution and mesh gradient filtering.</a:t>
            </a:r>
          </a:p>
        </p:txBody>
      </p:sp>
      <p:sp>
        <p:nvSpPr>
          <p:cNvPr id="4" name="Slide Number Placeholder 3">
            <a:extLst>
              <a:ext uri="{FF2B5EF4-FFF2-40B4-BE49-F238E27FC236}">
                <a16:creationId xmlns:a16="http://schemas.microsoft.com/office/drawing/2014/main" id="{B8273026-82EA-4EDD-D1F0-6F44BEEDA7CC}"/>
              </a:ext>
            </a:extLst>
          </p:cNvPr>
          <p:cNvSpPr>
            <a:spLocks noGrp="1"/>
          </p:cNvSpPr>
          <p:nvPr>
            <p:ph type="sldNum" sz="quarter" idx="5"/>
          </p:nvPr>
        </p:nvSpPr>
        <p:spPr/>
        <p:txBody>
          <a:bodyPr/>
          <a:lstStyle/>
          <a:p>
            <a:fld id="{4EC384CF-2A93-44AF-A90D-090C4B3D9375}" type="slidenum">
              <a:rPr lang="en-US" smtClean="0"/>
              <a:t>16</a:t>
            </a:fld>
            <a:endParaRPr lang="en-US"/>
          </a:p>
        </p:txBody>
      </p:sp>
    </p:spTree>
    <p:extLst>
      <p:ext uri="{BB962C8B-B14F-4D97-AF65-F5344CB8AC3E}">
        <p14:creationId xmlns:p14="http://schemas.microsoft.com/office/powerpoint/2010/main" val="42535776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74D02-0772-40BA-6E19-45977EE24E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6D0C02-B146-2A39-3ADE-2AB9898CF0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3CB5D8-8383-FB12-B1FD-ECE4042528EC}"/>
              </a:ext>
            </a:extLst>
          </p:cNvPr>
          <p:cNvSpPr>
            <a:spLocks noGrp="1"/>
          </p:cNvSpPr>
          <p:nvPr>
            <p:ph type="body" idx="1"/>
          </p:nvPr>
        </p:nvSpPr>
        <p:spPr/>
        <p:txBody>
          <a:bodyPr/>
          <a:lstStyle/>
          <a:p>
            <a:r>
              <a:rPr lang="en-US" dirty="0"/>
              <a:t>Next, to optimize our operators, we take advantage of random variations. This bend operator bend strands around random axes, and so it can really generate</a:t>
            </a:r>
          </a:p>
          <a:p>
            <a:r>
              <a:rPr lang="en-US" dirty="0"/>
              <a:t>any of these strands. We just decided to pick one of them.</a:t>
            </a:r>
          </a:p>
          <a:p>
            <a:endParaRPr lang="en-US" dirty="0"/>
          </a:p>
          <a:p>
            <a:r>
              <a:rPr lang="en-US" dirty="0"/>
              <a:t>Another way of looking at this is that operators can generate a distribution of grooms, and each groom is a single sample from this distribution.</a:t>
            </a:r>
          </a:p>
        </p:txBody>
      </p:sp>
      <p:sp>
        <p:nvSpPr>
          <p:cNvPr id="4" name="Slide Number Placeholder 3">
            <a:extLst>
              <a:ext uri="{FF2B5EF4-FFF2-40B4-BE49-F238E27FC236}">
                <a16:creationId xmlns:a16="http://schemas.microsoft.com/office/drawing/2014/main" id="{6CD0CAA3-EC1A-3F7B-5F1D-95861BB7FD95}"/>
              </a:ext>
            </a:extLst>
          </p:cNvPr>
          <p:cNvSpPr>
            <a:spLocks noGrp="1"/>
          </p:cNvSpPr>
          <p:nvPr>
            <p:ph type="sldNum" sz="quarter" idx="5"/>
          </p:nvPr>
        </p:nvSpPr>
        <p:spPr/>
        <p:txBody>
          <a:bodyPr/>
          <a:lstStyle/>
          <a:p>
            <a:fld id="{4EC384CF-2A93-44AF-A90D-090C4B3D9375}" type="slidenum">
              <a:rPr lang="en-US" smtClean="0"/>
              <a:t>17</a:t>
            </a:fld>
            <a:endParaRPr lang="en-US"/>
          </a:p>
        </p:txBody>
      </p:sp>
    </p:spTree>
    <p:extLst>
      <p:ext uri="{BB962C8B-B14F-4D97-AF65-F5344CB8AC3E}">
        <p14:creationId xmlns:p14="http://schemas.microsoft.com/office/powerpoint/2010/main" val="28163313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98922-8ECA-41EC-5CE2-FFDE3E794D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65EAAE-9388-0B9F-6293-DA0AAAB053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DE9059-B201-5ACA-7782-283C95DD485D}"/>
              </a:ext>
            </a:extLst>
          </p:cNvPr>
          <p:cNvSpPr>
            <a:spLocks noGrp="1"/>
          </p:cNvSpPr>
          <p:nvPr>
            <p:ph type="body" idx="1"/>
          </p:nvPr>
        </p:nvSpPr>
        <p:spPr/>
        <p:txBody>
          <a:bodyPr/>
          <a:lstStyle/>
          <a:p>
            <a:r>
              <a:rPr lang="en-US" dirty="0"/>
              <a:t>Now you can imagine that if we had all samples from these distributions, then we could design a distance that can distinguish between bend angles.</a:t>
            </a:r>
          </a:p>
          <a:p>
            <a:r>
              <a:rPr lang="en-US" dirty="0"/>
              <a:t>A distance between distributions removes the challenges of the random variation.</a:t>
            </a:r>
          </a:p>
          <a:p>
            <a:endParaRPr lang="en-US" dirty="0"/>
          </a:p>
          <a:p>
            <a:r>
              <a:rPr lang="en-US" dirty="0"/>
              <a:t>This however, is not practical since it would require multiple versions of the grooms. But we really don’t need this, since grooms have many thousands of strands.</a:t>
            </a:r>
          </a:p>
        </p:txBody>
      </p:sp>
      <p:sp>
        <p:nvSpPr>
          <p:cNvPr id="4" name="Slide Number Placeholder 3">
            <a:extLst>
              <a:ext uri="{FF2B5EF4-FFF2-40B4-BE49-F238E27FC236}">
                <a16:creationId xmlns:a16="http://schemas.microsoft.com/office/drawing/2014/main" id="{57E80C76-2259-DEA7-DE23-CF5B656C4672}"/>
              </a:ext>
            </a:extLst>
          </p:cNvPr>
          <p:cNvSpPr>
            <a:spLocks noGrp="1"/>
          </p:cNvSpPr>
          <p:nvPr>
            <p:ph type="sldNum" sz="quarter" idx="5"/>
          </p:nvPr>
        </p:nvSpPr>
        <p:spPr/>
        <p:txBody>
          <a:bodyPr/>
          <a:lstStyle/>
          <a:p>
            <a:fld id="{4EC384CF-2A93-44AF-A90D-090C4B3D9375}" type="slidenum">
              <a:rPr lang="en-US" smtClean="0"/>
              <a:t>18</a:t>
            </a:fld>
            <a:endParaRPr lang="en-US"/>
          </a:p>
        </p:txBody>
      </p:sp>
    </p:spTree>
    <p:extLst>
      <p:ext uri="{BB962C8B-B14F-4D97-AF65-F5344CB8AC3E}">
        <p14:creationId xmlns:p14="http://schemas.microsoft.com/office/powerpoint/2010/main" val="6148947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9F88F-B6CC-8C8C-3FF1-FDCA361B13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AE3F30-7401-9ACE-2F85-AA1DF582B4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CF6A00-D089-5E48-281C-0124A4D3AC51}"/>
              </a:ext>
            </a:extLst>
          </p:cNvPr>
          <p:cNvSpPr>
            <a:spLocks noGrp="1"/>
          </p:cNvSpPr>
          <p:nvPr>
            <p:ph type="body" idx="1"/>
          </p:nvPr>
        </p:nvSpPr>
        <p:spPr/>
        <p:txBody>
          <a:bodyPr/>
          <a:lstStyle/>
          <a:p>
            <a:r>
              <a:rPr lang="en-US" dirty="0"/>
              <a:t>If we just treat each strand as a sample, then looking at many strands together gives us these samples.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so instead of using a loss function that compares points on strands, we use loss functions that match distributions of strands.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our paper, we show that some operators affect mainly the shape of the strands, while others affect the correlation of the strands, or the pattern of how neighboring strands differ from each other.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particular distribution loss functions we use are a sliced </a:t>
            </a:r>
            <a:r>
              <a:rPr lang="en-US" dirty="0" err="1"/>
              <a:t>wasserstein</a:t>
            </a:r>
            <a:r>
              <a:rPr lang="en-US" dirty="0"/>
              <a:t>-based loss for the former, and a determinantal point process loss for the latter, which you can learn more about in our paper.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gives us what we need to optimize guides and operators!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164836CC-9540-79DB-5ED6-15D2BD7EDA16}"/>
              </a:ext>
            </a:extLst>
          </p:cNvPr>
          <p:cNvSpPr>
            <a:spLocks noGrp="1"/>
          </p:cNvSpPr>
          <p:nvPr>
            <p:ph type="sldNum" sz="quarter" idx="5"/>
          </p:nvPr>
        </p:nvSpPr>
        <p:spPr/>
        <p:txBody>
          <a:bodyPr/>
          <a:lstStyle/>
          <a:p>
            <a:fld id="{4EC384CF-2A93-44AF-A90D-090C4B3D9375}" type="slidenum">
              <a:rPr lang="en-US" smtClean="0"/>
              <a:t>19</a:t>
            </a:fld>
            <a:endParaRPr lang="en-US"/>
          </a:p>
        </p:txBody>
      </p:sp>
    </p:spTree>
    <p:extLst>
      <p:ext uri="{BB962C8B-B14F-4D97-AF65-F5344CB8AC3E}">
        <p14:creationId xmlns:p14="http://schemas.microsoft.com/office/powerpoint/2010/main" val="1143842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I had beautiful curly hair like this, the first thing I’d probably do is take a photo of myself. Or maybe a video. </a:t>
            </a:r>
          </a:p>
          <a:p>
            <a:endParaRPr lang="en-US" dirty="0"/>
          </a:p>
          <a:p>
            <a:r>
              <a:rPr lang="en-US" dirty="0"/>
              <a:t>Thanks to great work in the community, we can now reconstruct this into pretty goo 3D hair strands.</a:t>
            </a:r>
          </a:p>
          <a:p>
            <a:r>
              <a:rPr lang="en-US" dirty="0"/>
              <a:t>But at the moment, the only thing you can often really do with these is just admire them.</a:t>
            </a:r>
          </a:p>
          <a:p>
            <a:endParaRPr lang="en-US" dirty="0"/>
          </a:p>
          <a:p>
            <a:r>
              <a:rPr lang="en-US" dirty="0"/>
              <a:t>What if I wanted a virtual haircut? Or to see this hair flying in the wind?</a:t>
            </a:r>
          </a:p>
        </p:txBody>
      </p:sp>
      <p:sp>
        <p:nvSpPr>
          <p:cNvPr id="4" name="Slide Number Placeholder 3"/>
          <p:cNvSpPr>
            <a:spLocks noGrp="1"/>
          </p:cNvSpPr>
          <p:nvPr>
            <p:ph type="sldNum" sz="quarter" idx="5"/>
          </p:nvPr>
        </p:nvSpPr>
        <p:spPr/>
        <p:txBody>
          <a:bodyPr/>
          <a:lstStyle/>
          <a:p>
            <a:fld id="{4EC384CF-2A93-44AF-A90D-090C4B3D9375}" type="slidenum">
              <a:rPr lang="en-US" smtClean="0"/>
              <a:t>2</a:t>
            </a:fld>
            <a:endParaRPr lang="en-US"/>
          </a:p>
        </p:txBody>
      </p:sp>
    </p:spTree>
    <p:extLst>
      <p:ext uri="{BB962C8B-B14F-4D97-AF65-F5344CB8AC3E}">
        <p14:creationId xmlns:p14="http://schemas.microsoft.com/office/powerpoint/2010/main" val="4196521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B03C2-1A5D-D6D1-264B-7160AD24D7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85F664-132F-58DF-6335-D61CDD7E6D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EE7F38-532B-830E-555D-940AAFC6F1C0}"/>
              </a:ext>
            </a:extLst>
          </p:cNvPr>
          <p:cNvSpPr>
            <a:spLocks noGrp="1"/>
          </p:cNvSpPr>
          <p:nvPr>
            <p:ph type="body" idx="1"/>
          </p:nvPr>
        </p:nvSpPr>
        <p:spPr/>
        <p:txBody>
          <a:bodyPr/>
          <a:lstStyle/>
          <a:p>
            <a:r>
              <a:rPr lang="en-US" dirty="0"/>
              <a:t>Now let’s look at some results.  When we optimize for synthetic hairstyles using our loss functions results in good optimization convergence, while the naïve point-based distance leads to incorrect parameters, such as the lack of curls here.</a:t>
            </a:r>
          </a:p>
        </p:txBody>
      </p:sp>
      <p:sp>
        <p:nvSpPr>
          <p:cNvPr id="4" name="Slide Number Placeholder 3">
            <a:extLst>
              <a:ext uri="{FF2B5EF4-FFF2-40B4-BE49-F238E27FC236}">
                <a16:creationId xmlns:a16="http://schemas.microsoft.com/office/drawing/2014/main" id="{14F4A9B1-5F48-687D-FAF2-0936B569DDC0}"/>
              </a:ext>
            </a:extLst>
          </p:cNvPr>
          <p:cNvSpPr>
            <a:spLocks noGrp="1"/>
          </p:cNvSpPr>
          <p:nvPr>
            <p:ph type="sldNum" sz="quarter" idx="5"/>
          </p:nvPr>
        </p:nvSpPr>
        <p:spPr/>
        <p:txBody>
          <a:bodyPr/>
          <a:lstStyle/>
          <a:p>
            <a:fld id="{4EC384CF-2A93-44AF-A90D-090C4B3D9375}" type="slidenum">
              <a:rPr lang="en-US" smtClean="0"/>
              <a:t>20</a:t>
            </a:fld>
            <a:endParaRPr lang="en-US"/>
          </a:p>
        </p:txBody>
      </p:sp>
    </p:spTree>
    <p:extLst>
      <p:ext uri="{BB962C8B-B14F-4D97-AF65-F5344CB8AC3E}">
        <p14:creationId xmlns:p14="http://schemas.microsoft.com/office/powerpoint/2010/main" val="33599434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CC4AE-AB2D-2F09-6B09-C02388619C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31EF6F-6474-4304-BAF2-1FB907AB5A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6338C3-07E5-DD24-BBAC-C9CA2B918978}"/>
              </a:ext>
            </a:extLst>
          </p:cNvPr>
          <p:cNvSpPr>
            <a:spLocks noGrp="1"/>
          </p:cNvSpPr>
          <p:nvPr>
            <p:ph type="body" idx="1"/>
          </p:nvPr>
        </p:nvSpPr>
        <p:spPr/>
        <p:txBody>
          <a:bodyPr/>
          <a:lstStyle/>
          <a:p>
            <a:r>
              <a:rPr lang="en-US" dirty="0"/>
              <a:t>Or baked curls in the guide strands here.</a:t>
            </a:r>
          </a:p>
        </p:txBody>
      </p:sp>
      <p:sp>
        <p:nvSpPr>
          <p:cNvPr id="4" name="Slide Number Placeholder 3">
            <a:extLst>
              <a:ext uri="{FF2B5EF4-FFF2-40B4-BE49-F238E27FC236}">
                <a16:creationId xmlns:a16="http://schemas.microsoft.com/office/drawing/2014/main" id="{8CC31CEC-6109-BCDB-B37E-B4E9C1E06AA3}"/>
              </a:ext>
            </a:extLst>
          </p:cNvPr>
          <p:cNvSpPr>
            <a:spLocks noGrp="1"/>
          </p:cNvSpPr>
          <p:nvPr>
            <p:ph type="sldNum" sz="quarter" idx="5"/>
          </p:nvPr>
        </p:nvSpPr>
        <p:spPr/>
        <p:txBody>
          <a:bodyPr/>
          <a:lstStyle/>
          <a:p>
            <a:fld id="{4EC384CF-2A93-44AF-A90D-090C4B3D9375}" type="slidenum">
              <a:rPr lang="en-US" smtClean="0"/>
              <a:t>21</a:t>
            </a:fld>
            <a:endParaRPr lang="en-US"/>
          </a:p>
        </p:txBody>
      </p:sp>
    </p:spTree>
    <p:extLst>
      <p:ext uri="{BB962C8B-B14F-4D97-AF65-F5344CB8AC3E}">
        <p14:creationId xmlns:p14="http://schemas.microsoft.com/office/powerpoint/2010/main" val="37906089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BE4B20-DAAD-3985-B926-D4713A2164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464C45-A247-4166-0A24-69E16C584D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556FD3-304C-C67E-C71F-F764B479E72F}"/>
              </a:ext>
            </a:extLst>
          </p:cNvPr>
          <p:cNvSpPr>
            <a:spLocks noGrp="1"/>
          </p:cNvSpPr>
          <p:nvPr>
            <p:ph type="body" idx="1"/>
          </p:nvPr>
        </p:nvSpPr>
        <p:spPr/>
        <p:txBody>
          <a:bodyPr/>
          <a:lstStyle/>
          <a:p>
            <a:r>
              <a:rPr lang="en-US" dirty="0"/>
              <a:t>Using our procedural model, we can easily edit this </a:t>
            </a:r>
            <a:r>
              <a:rPr lang="en-US" dirty="0" err="1"/>
              <a:t>coily</a:t>
            </a:r>
            <a:r>
              <a:rPr lang="en-US" dirty="0"/>
              <a:t> hairstyle. We can increase hair length, add bend variations to the coils, change the frequency of the coils, remove them, add and remove noise, and remove clumps.</a:t>
            </a:r>
          </a:p>
        </p:txBody>
      </p:sp>
      <p:sp>
        <p:nvSpPr>
          <p:cNvPr id="4" name="Slide Number Placeholder 3">
            <a:extLst>
              <a:ext uri="{FF2B5EF4-FFF2-40B4-BE49-F238E27FC236}">
                <a16:creationId xmlns:a16="http://schemas.microsoft.com/office/drawing/2014/main" id="{A852C506-F674-B1DF-FF44-665181995609}"/>
              </a:ext>
            </a:extLst>
          </p:cNvPr>
          <p:cNvSpPr>
            <a:spLocks noGrp="1"/>
          </p:cNvSpPr>
          <p:nvPr>
            <p:ph type="sldNum" sz="quarter" idx="5"/>
          </p:nvPr>
        </p:nvSpPr>
        <p:spPr/>
        <p:txBody>
          <a:bodyPr/>
          <a:lstStyle/>
          <a:p>
            <a:fld id="{4EC384CF-2A93-44AF-A90D-090C4B3D9375}" type="slidenum">
              <a:rPr lang="en-US" smtClean="0"/>
              <a:t>22</a:t>
            </a:fld>
            <a:endParaRPr lang="en-US"/>
          </a:p>
        </p:txBody>
      </p:sp>
    </p:spTree>
    <p:extLst>
      <p:ext uri="{BB962C8B-B14F-4D97-AF65-F5344CB8AC3E}">
        <p14:creationId xmlns:p14="http://schemas.microsoft.com/office/powerpoint/2010/main" val="14498199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D1E472-58AC-D8D0-0D6A-D1455404FB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D2CA3C-DDF4-C5BE-4EAE-4A39F5D29B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4CB68D-DC88-A7E4-D3FE-878D8DD101AB}"/>
              </a:ext>
            </a:extLst>
          </p:cNvPr>
          <p:cNvSpPr>
            <a:spLocks noGrp="1"/>
          </p:cNvSpPr>
          <p:nvPr>
            <p:ph type="body" idx="1"/>
          </p:nvPr>
        </p:nvSpPr>
        <p:spPr/>
        <p:txBody>
          <a:bodyPr/>
          <a:lstStyle/>
          <a:p>
            <a:r>
              <a:rPr lang="en-US" dirty="0"/>
              <a:t>We transform reconstruction results from state-of-the-art hair reconstruction methods and show that our grooms look similar. This takes no more than 15 min on a single RTX 4090 GPU.</a:t>
            </a:r>
          </a:p>
        </p:txBody>
      </p:sp>
      <p:sp>
        <p:nvSpPr>
          <p:cNvPr id="4" name="Slide Number Placeholder 3">
            <a:extLst>
              <a:ext uri="{FF2B5EF4-FFF2-40B4-BE49-F238E27FC236}">
                <a16:creationId xmlns:a16="http://schemas.microsoft.com/office/drawing/2014/main" id="{9EAFAE9A-3C9E-4054-B5A4-C18C96A3519E}"/>
              </a:ext>
            </a:extLst>
          </p:cNvPr>
          <p:cNvSpPr>
            <a:spLocks noGrp="1"/>
          </p:cNvSpPr>
          <p:nvPr>
            <p:ph type="sldNum" sz="quarter" idx="5"/>
          </p:nvPr>
        </p:nvSpPr>
        <p:spPr/>
        <p:txBody>
          <a:bodyPr/>
          <a:lstStyle/>
          <a:p>
            <a:fld id="{4EC384CF-2A93-44AF-A90D-090C4B3D9375}" type="slidenum">
              <a:rPr lang="en-US" smtClean="0"/>
              <a:t>23</a:t>
            </a:fld>
            <a:endParaRPr lang="en-US"/>
          </a:p>
        </p:txBody>
      </p:sp>
    </p:spTree>
    <p:extLst>
      <p:ext uri="{BB962C8B-B14F-4D97-AF65-F5344CB8AC3E}">
        <p14:creationId xmlns:p14="http://schemas.microsoft.com/office/powerpoint/2010/main" val="16556249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1A8CD-2083-EFD0-3D01-B73288FC9F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E0D184-515A-F189-0601-048FB65D96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07A7BE-6D2A-FD51-CC60-3ED5D55EE1C9}"/>
              </a:ext>
            </a:extLst>
          </p:cNvPr>
          <p:cNvSpPr>
            <a:spLocks noGrp="1"/>
          </p:cNvSpPr>
          <p:nvPr>
            <p:ph type="body" idx="1"/>
          </p:nvPr>
        </p:nvSpPr>
        <p:spPr/>
        <p:txBody>
          <a:bodyPr/>
          <a:lstStyle/>
          <a:p>
            <a:r>
              <a:rPr lang="en-US" dirty="0"/>
              <a:t>And we enable easy edits which would otherwise requires hours of artist expertise.</a:t>
            </a:r>
          </a:p>
        </p:txBody>
      </p:sp>
      <p:sp>
        <p:nvSpPr>
          <p:cNvPr id="4" name="Slide Number Placeholder 3">
            <a:extLst>
              <a:ext uri="{FF2B5EF4-FFF2-40B4-BE49-F238E27FC236}">
                <a16:creationId xmlns:a16="http://schemas.microsoft.com/office/drawing/2014/main" id="{13443A0F-C457-8187-9502-6221ADC6AEE5}"/>
              </a:ext>
            </a:extLst>
          </p:cNvPr>
          <p:cNvSpPr>
            <a:spLocks noGrp="1"/>
          </p:cNvSpPr>
          <p:nvPr>
            <p:ph type="sldNum" sz="quarter" idx="5"/>
          </p:nvPr>
        </p:nvSpPr>
        <p:spPr/>
        <p:txBody>
          <a:bodyPr/>
          <a:lstStyle/>
          <a:p>
            <a:fld id="{4EC384CF-2A93-44AF-A90D-090C4B3D9375}" type="slidenum">
              <a:rPr lang="en-US" smtClean="0"/>
              <a:t>24</a:t>
            </a:fld>
            <a:endParaRPr lang="en-US"/>
          </a:p>
        </p:txBody>
      </p:sp>
    </p:spTree>
    <p:extLst>
      <p:ext uri="{BB962C8B-B14F-4D97-AF65-F5344CB8AC3E}">
        <p14:creationId xmlns:p14="http://schemas.microsoft.com/office/powerpoint/2010/main" val="5610300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BE8CC1-6BB0-9A8E-CEF7-E10B72D3F5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BD80B2-3946-4322-C134-861A268818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4ADE5B-392B-12C3-13D1-6CAACF1F67E6}"/>
              </a:ext>
            </a:extLst>
          </p:cNvPr>
          <p:cNvSpPr>
            <a:spLocks noGrp="1"/>
          </p:cNvSpPr>
          <p:nvPr>
            <p:ph type="body" idx="1"/>
          </p:nvPr>
        </p:nvSpPr>
        <p:spPr/>
        <p:txBody>
          <a:bodyPr/>
          <a:lstStyle/>
          <a:p>
            <a:r>
              <a:rPr lang="en-US" dirty="0"/>
              <a:t>Finally, since our grooms have good internal structure, we can easily use them in simulation.</a:t>
            </a:r>
          </a:p>
        </p:txBody>
      </p:sp>
      <p:sp>
        <p:nvSpPr>
          <p:cNvPr id="4" name="Slide Number Placeholder 3">
            <a:extLst>
              <a:ext uri="{FF2B5EF4-FFF2-40B4-BE49-F238E27FC236}">
                <a16:creationId xmlns:a16="http://schemas.microsoft.com/office/drawing/2014/main" id="{DCDB3C09-8E83-C992-F963-79A919A0A62D}"/>
              </a:ext>
            </a:extLst>
          </p:cNvPr>
          <p:cNvSpPr>
            <a:spLocks noGrp="1"/>
          </p:cNvSpPr>
          <p:nvPr>
            <p:ph type="sldNum" sz="quarter" idx="5"/>
          </p:nvPr>
        </p:nvSpPr>
        <p:spPr/>
        <p:txBody>
          <a:bodyPr/>
          <a:lstStyle/>
          <a:p>
            <a:fld id="{4EC384CF-2A93-44AF-A90D-090C4B3D9375}" type="slidenum">
              <a:rPr lang="en-US" smtClean="0"/>
              <a:t>25</a:t>
            </a:fld>
            <a:endParaRPr lang="en-US"/>
          </a:p>
        </p:txBody>
      </p:sp>
    </p:spTree>
    <p:extLst>
      <p:ext uri="{BB962C8B-B14F-4D97-AF65-F5344CB8AC3E}">
        <p14:creationId xmlns:p14="http://schemas.microsoft.com/office/powerpoint/2010/main" val="10160770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ABEF2-BC9B-A3A2-6584-1BED3D29E9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549D37-710D-5DA9-FB1F-96BE3F31D2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A37211-BED0-9C87-738F-CEA493808CD5}"/>
              </a:ext>
            </a:extLst>
          </p:cNvPr>
          <p:cNvSpPr>
            <a:spLocks noGrp="1"/>
          </p:cNvSpPr>
          <p:nvPr>
            <p:ph type="body" idx="1"/>
          </p:nvPr>
        </p:nvSpPr>
        <p:spPr/>
        <p:txBody>
          <a:bodyPr/>
          <a:lstStyle/>
          <a:p>
            <a:r>
              <a:rPr lang="en-US" dirty="0"/>
              <a:t>We’ve taken the first step, but there is still a lot of exciting work to be done! Figuring out the what operators should be used in a particular groom would enable a true automatic system. Extending this to support complex graphs of operators like as seen in Blender and Houdini would also enable expressing more challenging hairstyles seen in the real world.</a:t>
            </a:r>
          </a:p>
          <a:p>
            <a:r>
              <a:rPr lang="en-US" dirty="0"/>
              <a:t>You can find our code here, and feel free to contact me with any questions! Thank you!</a:t>
            </a:r>
          </a:p>
        </p:txBody>
      </p:sp>
      <p:sp>
        <p:nvSpPr>
          <p:cNvPr id="4" name="Slide Number Placeholder 3">
            <a:extLst>
              <a:ext uri="{FF2B5EF4-FFF2-40B4-BE49-F238E27FC236}">
                <a16:creationId xmlns:a16="http://schemas.microsoft.com/office/drawing/2014/main" id="{FCAF4E79-A6BE-3D20-E245-99E969E617F8}"/>
              </a:ext>
            </a:extLst>
          </p:cNvPr>
          <p:cNvSpPr>
            <a:spLocks noGrp="1"/>
          </p:cNvSpPr>
          <p:nvPr>
            <p:ph type="sldNum" sz="quarter" idx="5"/>
          </p:nvPr>
        </p:nvSpPr>
        <p:spPr/>
        <p:txBody>
          <a:bodyPr/>
          <a:lstStyle/>
          <a:p>
            <a:fld id="{4EC384CF-2A93-44AF-A90D-090C4B3D9375}" type="slidenum">
              <a:rPr lang="en-US" smtClean="0"/>
              <a:t>26</a:t>
            </a:fld>
            <a:endParaRPr lang="en-US"/>
          </a:p>
        </p:txBody>
      </p:sp>
    </p:spTree>
    <p:extLst>
      <p:ext uri="{BB962C8B-B14F-4D97-AF65-F5344CB8AC3E}">
        <p14:creationId xmlns:p14="http://schemas.microsoft.com/office/powerpoint/2010/main" val="2439534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problem is that humans can have around 100k strands and so trying to edit them manually is a nightmare.</a:t>
            </a:r>
          </a:p>
          <a:p>
            <a:r>
              <a:rPr lang="en-US" dirty="0"/>
              <a:t>In addition, much of the hair is not visible from the outside, and so current reconstruction methods have little guarantees on the inner structure of complex hair.</a:t>
            </a:r>
          </a:p>
          <a:p>
            <a:r>
              <a:rPr lang="en-US" dirty="0"/>
              <a:t>Without proper hair structure, hair strands cannot be nicely simulated.</a:t>
            </a:r>
          </a:p>
        </p:txBody>
      </p:sp>
      <p:sp>
        <p:nvSpPr>
          <p:cNvPr id="4" name="Slide Number Placeholder 3"/>
          <p:cNvSpPr>
            <a:spLocks noGrp="1"/>
          </p:cNvSpPr>
          <p:nvPr>
            <p:ph type="sldNum" sz="quarter" idx="5"/>
          </p:nvPr>
        </p:nvSpPr>
        <p:spPr/>
        <p:txBody>
          <a:bodyPr/>
          <a:lstStyle/>
          <a:p>
            <a:fld id="{4EC384CF-2A93-44AF-A90D-090C4B3D9375}" type="slidenum">
              <a:rPr lang="en-US" smtClean="0"/>
              <a:t>3</a:t>
            </a:fld>
            <a:endParaRPr lang="en-US"/>
          </a:p>
        </p:txBody>
      </p:sp>
    </p:spTree>
    <p:extLst>
      <p:ext uri="{BB962C8B-B14F-4D97-AF65-F5344CB8AC3E}">
        <p14:creationId xmlns:p14="http://schemas.microsoft.com/office/powerpoint/2010/main" val="1109777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Editing and simulation is however a frequent task for artist-designed hair grooms used in film. So how do they achieve this? The answer is that artist grooms are typically designed procedurally.</a:t>
            </a:r>
          </a:p>
        </p:txBody>
      </p:sp>
      <p:sp>
        <p:nvSpPr>
          <p:cNvPr id="4" name="Slide Number Placeholder 3"/>
          <p:cNvSpPr>
            <a:spLocks noGrp="1"/>
          </p:cNvSpPr>
          <p:nvPr>
            <p:ph type="sldNum" sz="quarter" idx="5"/>
          </p:nvPr>
        </p:nvSpPr>
        <p:spPr/>
        <p:txBody>
          <a:bodyPr/>
          <a:lstStyle/>
          <a:p>
            <a:fld id="{4EC384CF-2A93-44AF-A90D-090C4B3D9375}" type="slidenum">
              <a:rPr lang="en-US" smtClean="0"/>
              <a:t>4</a:t>
            </a:fld>
            <a:endParaRPr lang="en-US"/>
          </a:p>
        </p:txBody>
      </p:sp>
    </p:spTree>
    <p:extLst>
      <p:ext uri="{BB962C8B-B14F-4D97-AF65-F5344CB8AC3E}">
        <p14:creationId xmlns:p14="http://schemas.microsoft.com/office/powerpoint/2010/main" val="1188134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E5CEC-41B4-70FE-6461-3F41000E60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A4F9E2-3815-B4DB-A21B-A5AB322E5F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835140-42FE-248D-F8AE-B2B8E3DBC4A1}"/>
              </a:ext>
            </a:extLst>
          </p:cNvPr>
          <p:cNvSpPr>
            <a:spLocks noGrp="1"/>
          </p:cNvSpPr>
          <p:nvPr>
            <p:ph type="body" idx="1"/>
          </p:nvPr>
        </p:nvSpPr>
        <p:spPr/>
        <p:txBody>
          <a:bodyPr/>
          <a:lstStyle/>
          <a:p>
            <a:r>
              <a:rPr lang="en-US" dirty="0"/>
              <a:t>Instead of designing 100k strands one by one, artists will design maybe 1k “guide strands”, which guides where the full dense strands should be, and then style the hair by adding procedural operators, such as curl, which has parameters like radius and frequency, in order to generate the hair.</a:t>
            </a:r>
          </a:p>
          <a:p>
            <a:r>
              <a:rPr lang="en-US" dirty="0"/>
              <a:t>Not only is this a lot more manageable to edit, even inner hair strands are forced to take the structure from these procedural operators, like the curls.</a:t>
            </a:r>
          </a:p>
        </p:txBody>
      </p:sp>
      <p:sp>
        <p:nvSpPr>
          <p:cNvPr id="4" name="Slide Number Placeholder 3">
            <a:extLst>
              <a:ext uri="{FF2B5EF4-FFF2-40B4-BE49-F238E27FC236}">
                <a16:creationId xmlns:a16="http://schemas.microsoft.com/office/drawing/2014/main" id="{82DF678E-1EFE-4864-B238-C3864980A7C9}"/>
              </a:ext>
            </a:extLst>
          </p:cNvPr>
          <p:cNvSpPr>
            <a:spLocks noGrp="1"/>
          </p:cNvSpPr>
          <p:nvPr>
            <p:ph type="sldNum" sz="quarter" idx="5"/>
          </p:nvPr>
        </p:nvSpPr>
        <p:spPr/>
        <p:txBody>
          <a:bodyPr/>
          <a:lstStyle/>
          <a:p>
            <a:fld id="{4EC384CF-2A93-44AF-A90D-090C4B3D9375}" type="slidenum">
              <a:rPr lang="en-US" smtClean="0"/>
              <a:t>5</a:t>
            </a:fld>
            <a:endParaRPr lang="en-US"/>
          </a:p>
        </p:txBody>
      </p:sp>
    </p:spTree>
    <p:extLst>
      <p:ext uri="{BB962C8B-B14F-4D97-AF65-F5344CB8AC3E}">
        <p14:creationId xmlns:p14="http://schemas.microsoft.com/office/powerpoint/2010/main" val="19206195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work therefore bridges these two representations: we convert unstructured hair strands into procedural grooms so that can be easily edited and have some structural guarantees to enable applications such as simulation. And we do this using interpretable optimization techniques, no training data required!</a:t>
            </a:r>
          </a:p>
        </p:txBody>
      </p:sp>
      <p:sp>
        <p:nvSpPr>
          <p:cNvPr id="4" name="Slide Number Placeholder 3"/>
          <p:cNvSpPr>
            <a:spLocks noGrp="1"/>
          </p:cNvSpPr>
          <p:nvPr>
            <p:ph type="sldNum" sz="quarter" idx="5"/>
          </p:nvPr>
        </p:nvSpPr>
        <p:spPr/>
        <p:txBody>
          <a:bodyPr/>
          <a:lstStyle/>
          <a:p>
            <a:fld id="{4EC384CF-2A93-44AF-A90D-090C4B3D9375}" type="slidenum">
              <a:rPr lang="en-US" smtClean="0"/>
              <a:t>6</a:t>
            </a:fld>
            <a:endParaRPr lang="en-US"/>
          </a:p>
        </p:txBody>
      </p:sp>
    </p:spTree>
    <p:extLst>
      <p:ext uri="{BB962C8B-B14F-4D97-AF65-F5344CB8AC3E}">
        <p14:creationId xmlns:p14="http://schemas.microsoft.com/office/powerpoint/2010/main" val="3650074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first discuss how our procedural grooms work. We start with a small set of guide strands that describe the overall shape of the groom. These are interpolated to dense strands using an instancing operation, and then procedurally deformed using operators like curl or bend to obtain the final procedural groom.</a:t>
            </a:r>
          </a:p>
        </p:txBody>
      </p:sp>
      <p:sp>
        <p:nvSpPr>
          <p:cNvPr id="4" name="Slide Number Placeholder 3"/>
          <p:cNvSpPr>
            <a:spLocks noGrp="1"/>
          </p:cNvSpPr>
          <p:nvPr>
            <p:ph type="sldNum" sz="quarter" idx="5"/>
          </p:nvPr>
        </p:nvSpPr>
        <p:spPr/>
        <p:txBody>
          <a:bodyPr/>
          <a:lstStyle/>
          <a:p>
            <a:fld id="{4EC384CF-2A93-44AF-A90D-090C4B3D9375}" type="slidenum">
              <a:rPr lang="en-US" smtClean="0"/>
              <a:t>7</a:t>
            </a:fld>
            <a:endParaRPr lang="en-US"/>
          </a:p>
        </p:txBody>
      </p:sp>
    </p:spTree>
    <p:extLst>
      <p:ext uri="{BB962C8B-B14F-4D97-AF65-F5344CB8AC3E}">
        <p14:creationId xmlns:p14="http://schemas.microsoft.com/office/powerpoint/2010/main" val="1578218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make this look realistic, strands should have some variation, and so these operators deform different strands in random amounts.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for example, our bend operator bends a strand an angle around an axis. With random variation, it bends different strands the same angle around different axes.</a:t>
            </a:r>
          </a:p>
          <a:p>
            <a:r>
              <a:rPr lang="en-US" dirty="0"/>
              <a:t>Here, the guide strand is in red, while the instanced strands are in green.</a:t>
            </a:r>
          </a:p>
        </p:txBody>
      </p:sp>
      <p:sp>
        <p:nvSpPr>
          <p:cNvPr id="4" name="Slide Number Placeholder 3"/>
          <p:cNvSpPr>
            <a:spLocks noGrp="1"/>
          </p:cNvSpPr>
          <p:nvPr>
            <p:ph type="sldNum" sz="quarter" idx="5"/>
          </p:nvPr>
        </p:nvSpPr>
        <p:spPr/>
        <p:txBody>
          <a:bodyPr/>
          <a:lstStyle/>
          <a:p>
            <a:fld id="{4EC384CF-2A93-44AF-A90D-090C4B3D9375}" type="slidenum">
              <a:rPr lang="en-US" smtClean="0"/>
              <a:t>8</a:t>
            </a:fld>
            <a:endParaRPr lang="en-US"/>
          </a:p>
        </p:txBody>
      </p:sp>
    </p:spTree>
    <p:extLst>
      <p:ext uri="{BB962C8B-B14F-4D97-AF65-F5344CB8AC3E}">
        <p14:creationId xmlns:p14="http://schemas.microsoft.com/office/powerpoint/2010/main" val="15342525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work, our optimization task is to take target 3D hair strands with some fixed set of operators and find the guides and parameters to best match the target. Since there is a considerable number of parameters, the obvious way to attempt to solve this is to use gradient based optimization. Take an initial guess of the guides and parameters, run the procedural pipeline to get a groom, see how close we are to the target strands using a loss function, backpropagate to get gradients which are used to improve the parameters, and iterate this in order to decrease the loss.</a:t>
            </a:r>
          </a:p>
        </p:txBody>
      </p:sp>
      <p:sp>
        <p:nvSpPr>
          <p:cNvPr id="4" name="Slide Number Placeholder 3"/>
          <p:cNvSpPr>
            <a:spLocks noGrp="1"/>
          </p:cNvSpPr>
          <p:nvPr>
            <p:ph type="sldNum" sz="quarter" idx="5"/>
          </p:nvPr>
        </p:nvSpPr>
        <p:spPr/>
        <p:txBody>
          <a:bodyPr/>
          <a:lstStyle/>
          <a:p>
            <a:fld id="{4EC384CF-2A93-44AF-A90D-090C4B3D9375}" type="slidenum">
              <a:rPr lang="en-US" smtClean="0"/>
              <a:t>9</a:t>
            </a:fld>
            <a:endParaRPr lang="en-US"/>
          </a:p>
        </p:txBody>
      </p:sp>
    </p:spTree>
    <p:extLst>
      <p:ext uri="{BB962C8B-B14F-4D97-AF65-F5344CB8AC3E}">
        <p14:creationId xmlns:p14="http://schemas.microsoft.com/office/powerpoint/2010/main" val="755596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B94ED-2F29-8EE8-5874-4E2A134A46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CC2830-9A92-2CF5-969D-9CB8671F48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A1F8F3-96C6-1C8E-7311-94F2ECFE739D}"/>
              </a:ext>
            </a:extLst>
          </p:cNvPr>
          <p:cNvSpPr>
            <a:spLocks noGrp="1"/>
          </p:cNvSpPr>
          <p:nvPr>
            <p:ph type="dt" sz="half" idx="10"/>
          </p:nvPr>
        </p:nvSpPr>
        <p:spPr/>
        <p:txBody>
          <a:bodyPr/>
          <a:lstStyle/>
          <a:p>
            <a:fld id="{25E7FB8E-658F-4F72-9238-489CC4D0E572}" type="datetime1">
              <a:rPr lang="en-US" smtClean="0"/>
              <a:t>8/14/2025</a:t>
            </a:fld>
            <a:endParaRPr lang="en-US"/>
          </a:p>
        </p:txBody>
      </p:sp>
      <p:sp>
        <p:nvSpPr>
          <p:cNvPr id="5" name="Footer Placeholder 4">
            <a:extLst>
              <a:ext uri="{FF2B5EF4-FFF2-40B4-BE49-F238E27FC236}">
                <a16:creationId xmlns:a16="http://schemas.microsoft.com/office/drawing/2014/main" id="{C2059826-C574-5176-9F9B-88EE83FCF7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EAFF64-187A-A1D7-104E-EA7D644F493B}"/>
              </a:ext>
            </a:extLst>
          </p:cNvPr>
          <p:cNvSpPr>
            <a:spLocks noGrp="1"/>
          </p:cNvSpPr>
          <p:nvPr>
            <p:ph type="sldNum" sz="quarter" idx="12"/>
          </p:nvPr>
        </p:nvSpPr>
        <p:spPr/>
        <p:txBody>
          <a:bodyPr/>
          <a:lstStyle/>
          <a:p>
            <a:fld id="{42F90245-33E3-4084-9340-EB643E9E9AF0}" type="slidenum">
              <a:rPr lang="en-US" smtClean="0"/>
              <a:t>‹#›</a:t>
            </a:fld>
            <a:endParaRPr lang="en-US"/>
          </a:p>
        </p:txBody>
      </p:sp>
    </p:spTree>
    <p:extLst>
      <p:ext uri="{BB962C8B-B14F-4D97-AF65-F5344CB8AC3E}">
        <p14:creationId xmlns:p14="http://schemas.microsoft.com/office/powerpoint/2010/main" val="2838051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883EC-9B69-A951-15D5-D4C6689A8E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E2BF3A-76E7-576B-E81F-22EAE28885E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A759B7-A7D4-DDEC-6AAB-1961BBDD52F2}"/>
              </a:ext>
            </a:extLst>
          </p:cNvPr>
          <p:cNvSpPr>
            <a:spLocks noGrp="1"/>
          </p:cNvSpPr>
          <p:nvPr>
            <p:ph type="dt" sz="half" idx="10"/>
          </p:nvPr>
        </p:nvSpPr>
        <p:spPr/>
        <p:txBody>
          <a:bodyPr/>
          <a:lstStyle/>
          <a:p>
            <a:fld id="{9B82E514-2E4A-4ACB-9228-30906A69A09C}" type="datetime1">
              <a:rPr lang="en-US" smtClean="0"/>
              <a:t>8/14/2025</a:t>
            </a:fld>
            <a:endParaRPr lang="en-US"/>
          </a:p>
        </p:txBody>
      </p:sp>
      <p:sp>
        <p:nvSpPr>
          <p:cNvPr id="5" name="Footer Placeholder 4">
            <a:extLst>
              <a:ext uri="{FF2B5EF4-FFF2-40B4-BE49-F238E27FC236}">
                <a16:creationId xmlns:a16="http://schemas.microsoft.com/office/drawing/2014/main" id="{632B66EA-D17A-6DE2-8587-4653885DE5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BE471E-981E-9580-D2DE-D4266BF13C84}"/>
              </a:ext>
            </a:extLst>
          </p:cNvPr>
          <p:cNvSpPr>
            <a:spLocks noGrp="1"/>
          </p:cNvSpPr>
          <p:nvPr>
            <p:ph type="sldNum" sz="quarter" idx="12"/>
          </p:nvPr>
        </p:nvSpPr>
        <p:spPr/>
        <p:txBody>
          <a:bodyPr/>
          <a:lstStyle/>
          <a:p>
            <a:fld id="{42F90245-33E3-4084-9340-EB643E9E9AF0}" type="slidenum">
              <a:rPr lang="en-US" smtClean="0"/>
              <a:t>‹#›</a:t>
            </a:fld>
            <a:endParaRPr lang="en-US"/>
          </a:p>
        </p:txBody>
      </p:sp>
    </p:spTree>
    <p:extLst>
      <p:ext uri="{BB962C8B-B14F-4D97-AF65-F5344CB8AC3E}">
        <p14:creationId xmlns:p14="http://schemas.microsoft.com/office/powerpoint/2010/main" val="4180856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D9AF94-0061-AE04-CF90-129FD507D7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D9B359-1A10-8786-C400-F90750A8AFE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5B8426-1DE0-E9A1-0F51-7A2D7AAE9DE0}"/>
              </a:ext>
            </a:extLst>
          </p:cNvPr>
          <p:cNvSpPr>
            <a:spLocks noGrp="1"/>
          </p:cNvSpPr>
          <p:nvPr>
            <p:ph type="dt" sz="half" idx="10"/>
          </p:nvPr>
        </p:nvSpPr>
        <p:spPr/>
        <p:txBody>
          <a:bodyPr/>
          <a:lstStyle/>
          <a:p>
            <a:fld id="{CA32735E-46D0-4D52-9298-338FAFACF610}" type="datetime1">
              <a:rPr lang="en-US" smtClean="0"/>
              <a:t>8/14/2025</a:t>
            </a:fld>
            <a:endParaRPr lang="en-US"/>
          </a:p>
        </p:txBody>
      </p:sp>
      <p:sp>
        <p:nvSpPr>
          <p:cNvPr id="5" name="Footer Placeholder 4">
            <a:extLst>
              <a:ext uri="{FF2B5EF4-FFF2-40B4-BE49-F238E27FC236}">
                <a16:creationId xmlns:a16="http://schemas.microsoft.com/office/drawing/2014/main" id="{8CC811EF-5F6F-AFFC-67D2-39877D4286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B068EB-FEAD-E905-C762-87C58D8EE14B}"/>
              </a:ext>
            </a:extLst>
          </p:cNvPr>
          <p:cNvSpPr>
            <a:spLocks noGrp="1"/>
          </p:cNvSpPr>
          <p:nvPr>
            <p:ph type="sldNum" sz="quarter" idx="12"/>
          </p:nvPr>
        </p:nvSpPr>
        <p:spPr/>
        <p:txBody>
          <a:bodyPr/>
          <a:lstStyle/>
          <a:p>
            <a:fld id="{42F90245-33E3-4084-9340-EB643E9E9AF0}" type="slidenum">
              <a:rPr lang="en-US" smtClean="0"/>
              <a:t>‹#›</a:t>
            </a:fld>
            <a:endParaRPr lang="en-US"/>
          </a:p>
        </p:txBody>
      </p:sp>
    </p:spTree>
    <p:extLst>
      <p:ext uri="{BB962C8B-B14F-4D97-AF65-F5344CB8AC3E}">
        <p14:creationId xmlns:p14="http://schemas.microsoft.com/office/powerpoint/2010/main" val="4275944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5DE47-EE27-E430-69A3-B9B70223F6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FE9E6F-4B7F-0747-ED05-DB11E66374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3AE469-CF88-766F-DA5F-EEA3B4664DC2}"/>
              </a:ext>
            </a:extLst>
          </p:cNvPr>
          <p:cNvSpPr>
            <a:spLocks noGrp="1"/>
          </p:cNvSpPr>
          <p:nvPr>
            <p:ph type="dt" sz="half" idx="10"/>
          </p:nvPr>
        </p:nvSpPr>
        <p:spPr/>
        <p:txBody>
          <a:bodyPr/>
          <a:lstStyle/>
          <a:p>
            <a:fld id="{209EC776-906E-4144-BB64-B116A17B99F3}" type="datetime1">
              <a:rPr lang="en-US" smtClean="0"/>
              <a:t>8/14/2025</a:t>
            </a:fld>
            <a:endParaRPr lang="en-US"/>
          </a:p>
        </p:txBody>
      </p:sp>
      <p:sp>
        <p:nvSpPr>
          <p:cNvPr id="5" name="Footer Placeholder 4">
            <a:extLst>
              <a:ext uri="{FF2B5EF4-FFF2-40B4-BE49-F238E27FC236}">
                <a16:creationId xmlns:a16="http://schemas.microsoft.com/office/drawing/2014/main" id="{89CDBFD4-A3D2-4C17-3006-739251723C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9103EE-8D91-0359-1E29-A25CEE873FAA}"/>
              </a:ext>
            </a:extLst>
          </p:cNvPr>
          <p:cNvSpPr>
            <a:spLocks noGrp="1"/>
          </p:cNvSpPr>
          <p:nvPr>
            <p:ph type="sldNum" sz="quarter" idx="12"/>
          </p:nvPr>
        </p:nvSpPr>
        <p:spPr/>
        <p:txBody>
          <a:bodyPr/>
          <a:lstStyle/>
          <a:p>
            <a:fld id="{42F90245-33E3-4084-9340-EB643E9E9AF0}" type="slidenum">
              <a:rPr lang="en-US" smtClean="0"/>
              <a:t>‹#›</a:t>
            </a:fld>
            <a:endParaRPr lang="en-US"/>
          </a:p>
        </p:txBody>
      </p:sp>
    </p:spTree>
    <p:extLst>
      <p:ext uri="{BB962C8B-B14F-4D97-AF65-F5344CB8AC3E}">
        <p14:creationId xmlns:p14="http://schemas.microsoft.com/office/powerpoint/2010/main" val="1025805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9882E-6AA5-506C-CED7-DD3F202B2F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1750F7-98BF-1DD5-F37B-BFB670E161E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54541F-8E5A-CC9E-3837-E8CAC010F23A}"/>
              </a:ext>
            </a:extLst>
          </p:cNvPr>
          <p:cNvSpPr>
            <a:spLocks noGrp="1"/>
          </p:cNvSpPr>
          <p:nvPr>
            <p:ph type="dt" sz="half" idx="10"/>
          </p:nvPr>
        </p:nvSpPr>
        <p:spPr/>
        <p:txBody>
          <a:bodyPr/>
          <a:lstStyle/>
          <a:p>
            <a:fld id="{D20D00E3-A1CD-41EB-A44F-86DB6DEEBBBF}" type="datetime1">
              <a:rPr lang="en-US" smtClean="0"/>
              <a:t>8/14/2025</a:t>
            </a:fld>
            <a:endParaRPr lang="en-US"/>
          </a:p>
        </p:txBody>
      </p:sp>
      <p:sp>
        <p:nvSpPr>
          <p:cNvPr id="5" name="Footer Placeholder 4">
            <a:extLst>
              <a:ext uri="{FF2B5EF4-FFF2-40B4-BE49-F238E27FC236}">
                <a16:creationId xmlns:a16="http://schemas.microsoft.com/office/drawing/2014/main" id="{35722B5A-43A9-99F4-433D-D98ACFB104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318D94-2984-B6A3-FBA4-528B5BA4CFA1}"/>
              </a:ext>
            </a:extLst>
          </p:cNvPr>
          <p:cNvSpPr>
            <a:spLocks noGrp="1"/>
          </p:cNvSpPr>
          <p:nvPr>
            <p:ph type="sldNum" sz="quarter" idx="12"/>
          </p:nvPr>
        </p:nvSpPr>
        <p:spPr/>
        <p:txBody>
          <a:bodyPr/>
          <a:lstStyle/>
          <a:p>
            <a:fld id="{42F90245-33E3-4084-9340-EB643E9E9AF0}" type="slidenum">
              <a:rPr lang="en-US" smtClean="0"/>
              <a:t>‹#›</a:t>
            </a:fld>
            <a:endParaRPr lang="en-US"/>
          </a:p>
        </p:txBody>
      </p:sp>
    </p:spTree>
    <p:extLst>
      <p:ext uri="{BB962C8B-B14F-4D97-AF65-F5344CB8AC3E}">
        <p14:creationId xmlns:p14="http://schemas.microsoft.com/office/powerpoint/2010/main" val="4073923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F3860-8115-2C60-E242-3B4BA4529B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001DB1-A066-B025-4888-88F8254CEAB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07D75D-3AF2-D596-063C-5073F4A91E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E35D1E8-44EB-C1C4-4A74-45889B4E0BDF}"/>
              </a:ext>
            </a:extLst>
          </p:cNvPr>
          <p:cNvSpPr>
            <a:spLocks noGrp="1"/>
          </p:cNvSpPr>
          <p:nvPr>
            <p:ph type="dt" sz="half" idx="10"/>
          </p:nvPr>
        </p:nvSpPr>
        <p:spPr/>
        <p:txBody>
          <a:bodyPr/>
          <a:lstStyle/>
          <a:p>
            <a:fld id="{5A637481-F96D-4462-9819-7B237BB25D04}" type="datetime1">
              <a:rPr lang="en-US" smtClean="0"/>
              <a:t>8/14/2025</a:t>
            </a:fld>
            <a:endParaRPr lang="en-US"/>
          </a:p>
        </p:txBody>
      </p:sp>
      <p:sp>
        <p:nvSpPr>
          <p:cNvPr id="6" name="Footer Placeholder 5">
            <a:extLst>
              <a:ext uri="{FF2B5EF4-FFF2-40B4-BE49-F238E27FC236}">
                <a16:creationId xmlns:a16="http://schemas.microsoft.com/office/drawing/2014/main" id="{5573BBEE-3ADC-2A31-BDAD-15C0475540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AC0C88-6F19-9FEA-6C4B-FFD4D30B7866}"/>
              </a:ext>
            </a:extLst>
          </p:cNvPr>
          <p:cNvSpPr>
            <a:spLocks noGrp="1"/>
          </p:cNvSpPr>
          <p:nvPr>
            <p:ph type="sldNum" sz="quarter" idx="12"/>
          </p:nvPr>
        </p:nvSpPr>
        <p:spPr/>
        <p:txBody>
          <a:bodyPr/>
          <a:lstStyle/>
          <a:p>
            <a:fld id="{42F90245-33E3-4084-9340-EB643E9E9AF0}" type="slidenum">
              <a:rPr lang="en-US" smtClean="0"/>
              <a:t>‹#›</a:t>
            </a:fld>
            <a:endParaRPr lang="en-US"/>
          </a:p>
        </p:txBody>
      </p:sp>
    </p:spTree>
    <p:extLst>
      <p:ext uri="{BB962C8B-B14F-4D97-AF65-F5344CB8AC3E}">
        <p14:creationId xmlns:p14="http://schemas.microsoft.com/office/powerpoint/2010/main" val="4006411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1CC39-B235-B372-EDB8-A911D36C352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5A777C-3166-A505-88C4-5D4D4D54CD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641A45-78ED-69BE-141B-BFB79B8FFCC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B07E1C-71D6-7D01-ACDB-18BB12D3D8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CB4AF6-BE40-7500-0BB1-AA9385B55D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393908-606B-B1E0-3A3A-BA92EB326046}"/>
              </a:ext>
            </a:extLst>
          </p:cNvPr>
          <p:cNvSpPr>
            <a:spLocks noGrp="1"/>
          </p:cNvSpPr>
          <p:nvPr>
            <p:ph type="dt" sz="half" idx="10"/>
          </p:nvPr>
        </p:nvSpPr>
        <p:spPr/>
        <p:txBody>
          <a:bodyPr/>
          <a:lstStyle/>
          <a:p>
            <a:fld id="{7A7E002F-48E1-4195-B05B-03940B78CED1}" type="datetime1">
              <a:rPr lang="en-US" smtClean="0"/>
              <a:t>8/14/2025</a:t>
            </a:fld>
            <a:endParaRPr lang="en-US"/>
          </a:p>
        </p:txBody>
      </p:sp>
      <p:sp>
        <p:nvSpPr>
          <p:cNvPr id="8" name="Footer Placeholder 7">
            <a:extLst>
              <a:ext uri="{FF2B5EF4-FFF2-40B4-BE49-F238E27FC236}">
                <a16:creationId xmlns:a16="http://schemas.microsoft.com/office/drawing/2014/main" id="{7305F674-D16B-86B1-2817-22B085CD4C0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8D52BAA-0405-9A99-0BD6-A68482FE2BDF}"/>
              </a:ext>
            </a:extLst>
          </p:cNvPr>
          <p:cNvSpPr>
            <a:spLocks noGrp="1"/>
          </p:cNvSpPr>
          <p:nvPr>
            <p:ph type="sldNum" sz="quarter" idx="12"/>
          </p:nvPr>
        </p:nvSpPr>
        <p:spPr/>
        <p:txBody>
          <a:bodyPr/>
          <a:lstStyle/>
          <a:p>
            <a:fld id="{42F90245-33E3-4084-9340-EB643E9E9AF0}" type="slidenum">
              <a:rPr lang="en-US" smtClean="0"/>
              <a:t>‹#›</a:t>
            </a:fld>
            <a:endParaRPr lang="en-US"/>
          </a:p>
        </p:txBody>
      </p:sp>
    </p:spTree>
    <p:extLst>
      <p:ext uri="{BB962C8B-B14F-4D97-AF65-F5344CB8AC3E}">
        <p14:creationId xmlns:p14="http://schemas.microsoft.com/office/powerpoint/2010/main" val="691344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3A366-A740-DBE2-541D-4CDBE0BE9C5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78BEC0E-FEEB-1809-C5F7-213E52593A03}"/>
              </a:ext>
            </a:extLst>
          </p:cNvPr>
          <p:cNvSpPr>
            <a:spLocks noGrp="1"/>
          </p:cNvSpPr>
          <p:nvPr>
            <p:ph type="dt" sz="half" idx="10"/>
          </p:nvPr>
        </p:nvSpPr>
        <p:spPr/>
        <p:txBody>
          <a:bodyPr/>
          <a:lstStyle/>
          <a:p>
            <a:fld id="{A184D9AF-2FE8-418D-9B1D-16FF26EF414F}" type="datetime1">
              <a:rPr lang="en-US" smtClean="0"/>
              <a:t>8/14/2025</a:t>
            </a:fld>
            <a:endParaRPr lang="en-US"/>
          </a:p>
        </p:txBody>
      </p:sp>
      <p:sp>
        <p:nvSpPr>
          <p:cNvPr id="4" name="Footer Placeholder 3">
            <a:extLst>
              <a:ext uri="{FF2B5EF4-FFF2-40B4-BE49-F238E27FC236}">
                <a16:creationId xmlns:a16="http://schemas.microsoft.com/office/drawing/2014/main" id="{1623206E-5D1D-E517-FD56-35A72DB51F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11260D-C13F-0460-DB50-86CCA274805A}"/>
              </a:ext>
            </a:extLst>
          </p:cNvPr>
          <p:cNvSpPr>
            <a:spLocks noGrp="1"/>
          </p:cNvSpPr>
          <p:nvPr>
            <p:ph type="sldNum" sz="quarter" idx="12"/>
          </p:nvPr>
        </p:nvSpPr>
        <p:spPr/>
        <p:txBody>
          <a:bodyPr/>
          <a:lstStyle/>
          <a:p>
            <a:fld id="{42F90245-33E3-4084-9340-EB643E9E9AF0}" type="slidenum">
              <a:rPr lang="en-US" smtClean="0"/>
              <a:t>‹#›</a:t>
            </a:fld>
            <a:endParaRPr lang="en-US"/>
          </a:p>
        </p:txBody>
      </p:sp>
    </p:spTree>
    <p:extLst>
      <p:ext uri="{BB962C8B-B14F-4D97-AF65-F5344CB8AC3E}">
        <p14:creationId xmlns:p14="http://schemas.microsoft.com/office/powerpoint/2010/main" val="2866142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73EB75-EBA3-E99A-DACE-56D54BDC1BFA}"/>
              </a:ext>
            </a:extLst>
          </p:cNvPr>
          <p:cNvSpPr>
            <a:spLocks noGrp="1"/>
          </p:cNvSpPr>
          <p:nvPr>
            <p:ph type="dt" sz="half" idx="10"/>
          </p:nvPr>
        </p:nvSpPr>
        <p:spPr/>
        <p:txBody>
          <a:bodyPr/>
          <a:lstStyle/>
          <a:p>
            <a:fld id="{7BAD0445-BB16-41C1-AD4E-05AEE3C3922F}" type="datetime1">
              <a:rPr lang="en-US" smtClean="0"/>
              <a:t>8/14/2025</a:t>
            </a:fld>
            <a:endParaRPr lang="en-US"/>
          </a:p>
        </p:txBody>
      </p:sp>
      <p:sp>
        <p:nvSpPr>
          <p:cNvPr id="3" name="Footer Placeholder 2">
            <a:extLst>
              <a:ext uri="{FF2B5EF4-FFF2-40B4-BE49-F238E27FC236}">
                <a16:creationId xmlns:a16="http://schemas.microsoft.com/office/drawing/2014/main" id="{AE6BA651-996C-58CB-2CA8-AD31FB54F32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56F62FD-56E5-22B5-BB10-2B90351283D9}"/>
              </a:ext>
            </a:extLst>
          </p:cNvPr>
          <p:cNvSpPr>
            <a:spLocks noGrp="1"/>
          </p:cNvSpPr>
          <p:nvPr>
            <p:ph type="sldNum" sz="quarter" idx="12"/>
          </p:nvPr>
        </p:nvSpPr>
        <p:spPr/>
        <p:txBody>
          <a:bodyPr/>
          <a:lstStyle/>
          <a:p>
            <a:fld id="{42F90245-33E3-4084-9340-EB643E9E9AF0}" type="slidenum">
              <a:rPr lang="en-US" smtClean="0"/>
              <a:t>‹#›</a:t>
            </a:fld>
            <a:endParaRPr lang="en-US"/>
          </a:p>
        </p:txBody>
      </p:sp>
    </p:spTree>
    <p:extLst>
      <p:ext uri="{BB962C8B-B14F-4D97-AF65-F5344CB8AC3E}">
        <p14:creationId xmlns:p14="http://schemas.microsoft.com/office/powerpoint/2010/main" val="2778223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206DB-4D89-71C0-6039-852FFF56F3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795719F-3370-3BC3-8A78-F838685324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57E93BD-2A7A-0D5A-C6CC-310FAC8C89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E7A9AA-0C9C-73D2-1C9E-54FDA7B22CF8}"/>
              </a:ext>
            </a:extLst>
          </p:cNvPr>
          <p:cNvSpPr>
            <a:spLocks noGrp="1"/>
          </p:cNvSpPr>
          <p:nvPr>
            <p:ph type="dt" sz="half" idx="10"/>
          </p:nvPr>
        </p:nvSpPr>
        <p:spPr/>
        <p:txBody>
          <a:bodyPr/>
          <a:lstStyle/>
          <a:p>
            <a:fld id="{A8CFD16D-91AF-41BD-8036-BD8FFAAAFF9C}" type="datetime1">
              <a:rPr lang="en-US" smtClean="0"/>
              <a:t>8/14/2025</a:t>
            </a:fld>
            <a:endParaRPr lang="en-US"/>
          </a:p>
        </p:txBody>
      </p:sp>
      <p:sp>
        <p:nvSpPr>
          <p:cNvPr id="6" name="Footer Placeholder 5">
            <a:extLst>
              <a:ext uri="{FF2B5EF4-FFF2-40B4-BE49-F238E27FC236}">
                <a16:creationId xmlns:a16="http://schemas.microsoft.com/office/drawing/2014/main" id="{77DBDA6E-18E2-8AD6-39AC-11C083E150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9A74E5-8B35-6CD8-DBFB-D8BAEDD5403F}"/>
              </a:ext>
            </a:extLst>
          </p:cNvPr>
          <p:cNvSpPr>
            <a:spLocks noGrp="1"/>
          </p:cNvSpPr>
          <p:nvPr>
            <p:ph type="sldNum" sz="quarter" idx="12"/>
          </p:nvPr>
        </p:nvSpPr>
        <p:spPr/>
        <p:txBody>
          <a:bodyPr/>
          <a:lstStyle/>
          <a:p>
            <a:fld id="{42F90245-33E3-4084-9340-EB643E9E9AF0}" type="slidenum">
              <a:rPr lang="en-US" smtClean="0"/>
              <a:t>‹#›</a:t>
            </a:fld>
            <a:endParaRPr lang="en-US"/>
          </a:p>
        </p:txBody>
      </p:sp>
    </p:spTree>
    <p:extLst>
      <p:ext uri="{BB962C8B-B14F-4D97-AF65-F5344CB8AC3E}">
        <p14:creationId xmlns:p14="http://schemas.microsoft.com/office/powerpoint/2010/main" val="1829935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70742-B52F-3D8A-F72F-8B007FE663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7785658-BE64-265D-761F-C086779F48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7E78C08-7B3F-4304-1C79-4CF1A67086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F95AE6-58D9-F713-3345-C6AA9C0411BD}"/>
              </a:ext>
            </a:extLst>
          </p:cNvPr>
          <p:cNvSpPr>
            <a:spLocks noGrp="1"/>
          </p:cNvSpPr>
          <p:nvPr>
            <p:ph type="dt" sz="half" idx="10"/>
          </p:nvPr>
        </p:nvSpPr>
        <p:spPr/>
        <p:txBody>
          <a:bodyPr/>
          <a:lstStyle/>
          <a:p>
            <a:fld id="{D44AAFAB-7CD4-4C4F-AA95-706A6F2DE06D}" type="datetime1">
              <a:rPr lang="en-US" smtClean="0"/>
              <a:t>8/14/2025</a:t>
            </a:fld>
            <a:endParaRPr lang="en-US"/>
          </a:p>
        </p:txBody>
      </p:sp>
      <p:sp>
        <p:nvSpPr>
          <p:cNvPr id="6" name="Footer Placeholder 5">
            <a:extLst>
              <a:ext uri="{FF2B5EF4-FFF2-40B4-BE49-F238E27FC236}">
                <a16:creationId xmlns:a16="http://schemas.microsoft.com/office/drawing/2014/main" id="{7006CD75-A39F-B299-A061-E9F1EC450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A10796-B5E0-CE22-C820-71CA106FE1FD}"/>
              </a:ext>
            </a:extLst>
          </p:cNvPr>
          <p:cNvSpPr>
            <a:spLocks noGrp="1"/>
          </p:cNvSpPr>
          <p:nvPr>
            <p:ph type="sldNum" sz="quarter" idx="12"/>
          </p:nvPr>
        </p:nvSpPr>
        <p:spPr/>
        <p:txBody>
          <a:bodyPr/>
          <a:lstStyle/>
          <a:p>
            <a:fld id="{42F90245-33E3-4084-9340-EB643E9E9AF0}" type="slidenum">
              <a:rPr lang="en-US" smtClean="0"/>
              <a:t>‹#›</a:t>
            </a:fld>
            <a:endParaRPr lang="en-US"/>
          </a:p>
        </p:txBody>
      </p:sp>
    </p:spTree>
    <p:extLst>
      <p:ext uri="{BB962C8B-B14F-4D97-AF65-F5344CB8AC3E}">
        <p14:creationId xmlns:p14="http://schemas.microsoft.com/office/powerpoint/2010/main" val="176396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CA793">
                <a:lumMod val="80000"/>
                <a:lumOff val="20000"/>
              </a:srgbClr>
            </a:gs>
            <a:gs pos="55000">
              <a:schemeClr val="bg1"/>
            </a:gs>
            <a:gs pos="45000">
              <a:schemeClr val="bg1"/>
            </a:gs>
            <a:gs pos="100000">
              <a:srgbClr val="FFE0DF"/>
            </a:gs>
          </a:gsLst>
          <a:lin ang="3600000" scaled="0"/>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5876CC-2ADF-F998-981B-DE0340AB2B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55C81E-E23D-4A5D-5E0C-36B3F2F22A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3BCA00-ABBB-32DD-AFFE-EA63DA0C4E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A658AC5-6139-4096-BDC7-59B8C64A3FE4}" type="datetime1">
              <a:rPr lang="en-US" smtClean="0"/>
              <a:t>8/14/2025</a:t>
            </a:fld>
            <a:endParaRPr lang="en-US"/>
          </a:p>
        </p:txBody>
      </p:sp>
      <p:sp>
        <p:nvSpPr>
          <p:cNvPr id="5" name="Footer Placeholder 4">
            <a:extLst>
              <a:ext uri="{FF2B5EF4-FFF2-40B4-BE49-F238E27FC236}">
                <a16:creationId xmlns:a16="http://schemas.microsoft.com/office/drawing/2014/main" id="{32BEFA53-3F2F-39D8-40AA-39C0DB105B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374FCF4-361F-87FC-701A-BD61468F1F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2F90245-33E3-4084-9340-EB643E9E9AF0}" type="slidenum">
              <a:rPr lang="en-US" smtClean="0"/>
              <a:t>‹#›</a:t>
            </a:fld>
            <a:endParaRPr lang="en-US"/>
          </a:p>
        </p:txBody>
      </p:sp>
    </p:spTree>
    <p:extLst>
      <p:ext uri="{BB962C8B-B14F-4D97-AF65-F5344CB8AC3E}">
        <p14:creationId xmlns:p14="http://schemas.microsoft.com/office/powerpoint/2010/main" val="20393449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28.png"/><Relationship Id="rId5" Type="http://schemas.openxmlformats.org/officeDocument/2006/relationships/image" Target="../media/image17.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video" Target="../media/media2.mp4"/><Relationship Id="rId7" Type="http://schemas.openxmlformats.org/officeDocument/2006/relationships/image" Target="../media/image30.png"/><Relationship Id="rId2" Type="http://schemas.microsoft.com/office/2007/relationships/media" Target="../media/media2.mp4"/><Relationship Id="rId1" Type="http://schemas.openxmlformats.org/officeDocument/2006/relationships/tags" Target="../tags/tag9.xml"/><Relationship Id="rId6" Type="http://schemas.openxmlformats.org/officeDocument/2006/relationships/image" Target="../media/image29.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video" Target="../media/media3.mp4"/><Relationship Id="rId7" Type="http://schemas.openxmlformats.org/officeDocument/2006/relationships/image" Target="../media/image33.png"/><Relationship Id="rId2" Type="http://schemas.microsoft.com/office/2007/relationships/media" Target="../media/media3.mp4"/><Relationship Id="rId1" Type="http://schemas.openxmlformats.org/officeDocument/2006/relationships/tags" Target="../tags/tag10.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notesSlide" Target="../notesSlides/notesSlide13.xml"/><Relationship Id="rId10" Type="http://schemas.openxmlformats.org/officeDocument/2006/relationships/image" Target="../media/image36.svg"/><Relationship Id="rId4" Type="http://schemas.openxmlformats.org/officeDocument/2006/relationships/slideLayout" Target="../slideLayouts/slideLayout2.xml"/><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43.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44.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notesSlide" Target="../notesSlides/notesSlide17.xml"/><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17.png"/><Relationship Id="rId11" Type="http://schemas.openxmlformats.org/officeDocument/2006/relationships/image" Target="../media/image49.png"/><Relationship Id="rId5" Type="http://schemas.openxmlformats.org/officeDocument/2006/relationships/image" Target="../media/image18.svg"/><Relationship Id="rId15" Type="http://schemas.openxmlformats.org/officeDocument/2006/relationships/image" Target="../media/image53.png"/><Relationship Id="rId10" Type="http://schemas.openxmlformats.org/officeDocument/2006/relationships/image" Target="../media/image48.png"/><Relationship Id="rId4" Type="http://schemas.openxmlformats.org/officeDocument/2006/relationships/image" Target="../media/image10.png"/><Relationship Id="rId9" Type="http://schemas.openxmlformats.org/officeDocument/2006/relationships/image" Target="../media/image47.png"/><Relationship Id="rId14" Type="http://schemas.openxmlformats.org/officeDocument/2006/relationships/image" Target="../media/image52.png"/></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18" Type="http://schemas.openxmlformats.org/officeDocument/2006/relationships/image" Target="../media/image60.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17" Type="http://schemas.openxmlformats.org/officeDocument/2006/relationships/image" Target="../media/image59.png"/><Relationship Id="rId2" Type="http://schemas.openxmlformats.org/officeDocument/2006/relationships/notesSlide" Target="../notesSlides/notesSlide18.xml"/><Relationship Id="rId16" Type="http://schemas.openxmlformats.org/officeDocument/2006/relationships/image" Target="../media/image58.png"/><Relationship Id="rId20"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png"/><Relationship Id="rId19" Type="http://schemas.openxmlformats.org/officeDocument/2006/relationships/image" Target="../media/image61.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png"/></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18" Type="http://schemas.openxmlformats.org/officeDocument/2006/relationships/image" Target="../media/image59.png"/><Relationship Id="rId26" Type="http://schemas.openxmlformats.org/officeDocument/2006/relationships/image" Target="../media/image12.png"/><Relationship Id="rId3" Type="http://schemas.openxmlformats.org/officeDocument/2006/relationships/notesSlide" Target="../notesSlides/notesSlide19.xml"/><Relationship Id="rId21" Type="http://schemas.openxmlformats.org/officeDocument/2006/relationships/image" Target="../media/image62.png"/><Relationship Id="rId7" Type="http://schemas.openxmlformats.org/officeDocument/2006/relationships/image" Target="../media/image48.png"/><Relationship Id="rId12" Type="http://schemas.openxmlformats.org/officeDocument/2006/relationships/image" Target="../media/image53.png"/><Relationship Id="rId17" Type="http://schemas.openxmlformats.org/officeDocument/2006/relationships/image" Target="../media/image58.png"/><Relationship Id="rId25" Type="http://schemas.openxmlformats.org/officeDocument/2006/relationships/image" Target="../media/image11.svg"/><Relationship Id="rId2" Type="http://schemas.openxmlformats.org/officeDocument/2006/relationships/slideLayout" Target="../slideLayouts/slideLayout2.xml"/><Relationship Id="rId16" Type="http://schemas.openxmlformats.org/officeDocument/2006/relationships/image" Target="../media/image57.png"/><Relationship Id="rId20" Type="http://schemas.openxmlformats.org/officeDocument/2006/relationships/image" Target="../media/image61.png"/><Relationship Id="rId29" Type="http://schemas.openxmlformats.org/officeDocument/2006/relationships/image" Target="../media/image66.png"/><Relationship Id="rId1" Type="http://schemas.openxmlformats.org/officeDocument/2006/relationships/tags" Target="../tags/tag14.xml"/><Relationship Id="rId6" Type="http://schemas.openxmlformats.org/officeDocument/2006/relationships/image" Target="../media/image47.png"/><Relationship Id="rId11" Type="http://schemas.openxmlformats.org/officeDocument/2006/relationships/image" Target="../media/image52.png"/><Relationship Id="rId24" Type="http://schemas.openxmlformats.org/officeDocument/2006/relationships/image" Target="../media/image10.png"/><Relationship Id="rId5" Type="http://schemas.openxmlformats.org/officeDocument/2006/relationships/image" Target="../media/image46.png"/><Relationship Id="rId15" Type="http://schemas.openxmlformats.org/officeDocument/2006/relationships/image" Target="../media/image56.png"/><Relationship Id="rId23" Type="http://schemas.openxmlformats.org/officeDocument/2006/relationships/image" Target="../media/image64.png"/><Relationship Id="rId28" Type="http://schemas.openxmlformats.org/officeDocument/2006/relationships/image" Target="../media/image65.png"/><Relationship Id="rId10" Type="http://schemas.openxmlformats.org/officeDocument/2006/relationships/image" Target="../media/image51.png"/><Relationship Id="rId19" Type="http://schemas.openxmlformats.org/officeDocument/2006/relationships/image" Target="../media/image60.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 Id="rId22" Type="http://schemas.openxmlformats.org/officeDocument/2006/relationships/image" Target="../media/image63.png"/><Relationship Id="rId27" Type="http://schemas.openxmlformats.org/officeDocument/2006/relationships/image" Target="../media/image17.png"/><Relationship Id="rId30" Type="http://schemas.openxmlformats.org/officeDocument/2006/relationships/image" Target="../media/image6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2.xml.rels><?xml version="1.0" encoding="UTF-8" standalone="yes"?>
<Relationships xmlns="http://schemas.openxmlformats.org/package/2006/relationships"><Relationship Id="rId3" Type="http://schemas.openxmlformats.org/officeDocument/2006/relationships/video" Target="../media/media4.mp4"/><Relationship Id="rId2" Type="http://schemas.microsoft.com/office/2007/relationships/media" Target="../media/media4.mp4"/><Relationship Id="rId1" Type="http://schemas.openxmlformats.org/officeDocument/2006/relationships/tags" Target="../tags/tag17.xml"/><Relationship Id="rId6" Type="http://schemas.openxmlformats.org/officeDocument/2006/relationships/image" Target="../media/image74.png"/><Relationship Id="rId5" Type="http://schemas.openxmlformats.org/officeDocument/2006/relationships/notesSlide" Target="../notesSlides/notesSlide22.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video" Target="../media/media5.mp4"/><Relationship Id="rId2" Type="http://schemas.microsoft.com/office/2007/relationships/media" Target="../media/media5.mp4"/><Relationship Id="rId1" Type="http://schemas.openxmlformats.org/officeDocument/2006/relationships/tags" Target="../tags/tag18.xml"/><Relationship Id="rId6" Type="http://schemas.openxmlformats.org/officeDocument/2006/relationships/image" Target="../media/image75.png"/><Relationship Id="rId5" Type="http://schemas.openxmlformats.org/officeDocument/2006/relationships/notesSlide" Target="../notesSlides/notesSlide23.xml"/><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video" Target="../media/media6.mp4"/><Relationship Id="rId2" Type="http://schemas.microsoft.com/office/2007/relationships/media" Target="../media/media6.mp4"/><Relationship Id="rId1" Type="http://schemas.openxmlformats.org/officeDocument/2006/relationships/tags" Target="../tags/tag19.xml"/><Relationship Id="rId6" Type="http://schemas.openxmlformats.org/officeDocument/2006/relationships/image" Target="../media/image76.png"/><Relationship Id="rId5" Type="http://schemas.openxmlformats.org/officeDocument/2006/relationships/notesSlide" Target="../notesSlides/notesSlide24.xml"/><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video" Target="../media/media7.mp4"/><Relationship Id="rId2" Type="http://schemas.microsoft.com/office/2007/relationships/media" Target="../media/media7.mp4"/><Relationship Id="rId1" Type="http://schemas.openxmlformats.org/officeDocument/2006/relationships/tags" Target="../tags/tag20.xml"/><Relationship Id="rId6" Type="http://schemas.openxmlformats.org/officeDocument/2006/relationships/image" Target="../media/image77.png"/><Relationship Id="rId5" Type="http://schemas.openxmlformats.org/officeDocument/2006/relationships/notesSlide" Target="../notesSlides/notesSlide25.xml"/><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9.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5.xml"/><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6.xml"/><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7.xml"/><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5.png"/><Relationship Id="rId11" Type="http://schemas.openxmlformats.org/officeDocument/2006/relationships/image" Target="../media/image17.png"/><Relationship Id="rId5" Type="http://schemas.openxmlformats.org/officeDocument/2006/relationships/image" Target="../media/image11.svg"/><Relationship Id="rId10" Type="http://schemas.openxmlformats.org/officeDocument/2006/relationships/image" Target="../media/image12.png"/><Relationship Id="rId4" Type="http://schemas.openxmlformats.org/officeDocument/2006/relationships/image" Target="../media/image10.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8.xml"/><Relationship Id="rId7"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7.png"/><Relationship Id="rId11" Type="http://schemas.openxmlformats.org/officeDocument/2006/relationships/image" Target="../media/image23.svg"/><Relationship Id="rId5" Type="http://schemas.openxmlformats.org/officeDocument/2006/relationships/image" Target="../media/image18.svg"/><Relationship Id="rId10" Type="http://schemas.openxmlformats.org/officeDocument/2006/relationships/image" Target="../media/image22.png"/><Relationship Id="rId4" Type="http://schemas.openxmlformats.org/officeDocument/2006/relationships/image" Target="../media/image10.png"/><Relationship Id="rId9" Type="http://schemas.openxmlformats.org/officeDocument/2006/relationships/image" Target="../media/image21.sv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9.xml"/><Relationship Id="rId7" Type="http://schemas.openxmlformats.org/officeDocument/2006/relationships/image" Target="../media/image12.png"/><Relationship Id="rId12" Type="http://schemas.openxmlformats.org/officeDocument/2006/relationships/image" Target="../media/image26.sv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18.svg"/><Relationship Id="rId11" Type="http://schemas.openxmlformats.org/officeDocument/2006/relationships/image" Target="../media/image25.pn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24.png"/><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2A6D6-9BFD-3C1B-A684-C5B817D90520}"/>
              </a:ext>
            </a:extLst>
          </p:cNvPr>
          <p:cNvSpPr>
            <a:spLocks noGrp="1"/>
          </p:cNvSpPr>
          <p:nvPr>
            <p:ph type="ctrTitle"/>
          </p:nvPr>
        </p:nvSpPr>
        <p:spPr>
          <a:xfrm>
            <a:off x="546100" y="1858564"/>
            <a:ext cx="6654800" cy="1958976"/>
          </a:xfrm>
          <a:noFill/>
        </p:spPr>
        <p:txBody>
          <a:bodyPr>
            <a:normAutofit/>
          </a:bodyPr>
          <a:lstStyle/>
          <a:p>
            <a:pPr algn="l"/>
            <a:r>
              <a:rPr lang="en-US" sz="4400" b="1" dirty="0"/>
              <a:t>Transforming Unstructured Hair Strands into Procedural Hair Grooms</a:t>
            </a:r>
          </a:p>
        </p:txBody>
      </p:sp>
      <p:sp>
        <p:nvSpPr>
          <p:cNvPr id="3" name="Subtitle 2">
            <a:extLst>
              <a:ext uri="{FF2B5EF4-FFF2-40B4-BE49-F238E27FC236}">
                <a16:creationId xmlns:a16="http://schemas.microsoft.com/office/drawing/2014/main" id="{6D3604DA-2DA2-6383-F961-4C6FDF97419D}"/>
              </a:ext>
            </a:extLst>
          </p:cNvPr>
          <p:cNvSpPr>
            <a:spLocks noGrp="1"/>
          </p:cNvSpPr>
          <p:nvPr>
            <p:ph type="subTitle" idx="1"/>
          </p:nvPr>
        </p:nvSpPr>
        <p:spPr>
          <a:xfrm>
            <a:off x="546100" y="4074320"/>
            <a:ext cx="6375400" cy="1239839"/>
          </a:xfrm>
          <a:noFill/>
        </p:spPr>
        <p:txBody>
          <a:bodyPr>
            <a:noAutofit/>
          </a:bodyPr>
          <a:lstStyle/>
          <a:p>
            <a:pPr algn="l">
              <a:lnSpc>
                <a:spcPct val="120000"/>
              </a:lnSpc>
            </a:pPr>
            <a:r>
              <a:rPr lang="en-US" sz="2000" b="1" dirty="0"/>
              <a:t>Wesley Chang</a:t>
            </a:r>
            <a:r>
              <a:rPr lang="en-US" sz="2000" baseline="30000" dirty="0"/>
              <a:t>1</a:t>
            </a:r>
            <a:r>
              <a:rPr lang="en-US" sz="2000" dirty="0"/>
              <a:t>, Andrew L. Russell</a:t>
            </a:r>
            <a:r>
              <a:rPr lang="en-US" sz="2000" baseline="30000" dirty="0"/>
              <a:t>1</a:t>
            </a:r>
            <a:r>
              <a:rPr lang="en-US" sz="2000" dirty="0"/>
              <a:t>, Stephane Grabli</a:t>
            </a:r>
            <a:r>
              <a:rPr lang="en-US" sz="2000" baseline="30000" dirty="0"/>
              <a:t>2</a:t>
            </a:r>
            <a:r>
              <a:rPr lang="en-US" sz="2000" dirty="0"/>
              <a:t>, Matt Jen-Yuan Chiang</a:t>
            </a:r>
            <a:r>
              <a:rPr lang="en-US" sz="2000" baseline="30000" dirty="0"/>
              <a:t>2</a:t>
            </a:r>
            <a:r>
              <a:rPr lang="en-US" sz="2000" dirty="0"/>
              <a:t>, Christophe Hery</a:t>
            </a:r>
            <a:r>
              <a:rPr lang="en-US" sz="2000" baseline="30000" dirty="0"/>
              <a:t>2</a:t>
            </a:r>
            <a:r>
              <a:rPr lang="en-US" sz="2000" dirty="0"/>
              <a:t>, Doug Roble</a:t>
            </a:r>
            <a:r>
              <a:rPr lang="en-US" sz="2000" baseline="30000" dirty="0"/>
              <a:t>2</a:t>
            </a:r>
            <a:r>
              <a:rPr lang="en-US" sz="2000" dirty="0"/>
              <a:t>, Ravi Ramamoorthi</a:t>
            </a:r>
            <a:r>
              <a:rPr lang="en-US" sz="2000" baseline="30000" dirty="0"/>
              <a:t>1</a:t>
            </a:r>
            <a:r>
              <a:rPr lang="en-US" sz="2000" dirty="0"/>
              <a:t>, Tzu-Mao Li</a:t>
            </a:r>
            <a:r>
              <a:rPr lang="en-US" sz="2000" baseline="30000" dirty="0"/>
              <a:t>1</a:t>
            </a:r>
            <a:r>
              <a:rPr lang="en-US" sz="2000" dirty="0"/>
              <a:t>, and Olivier Maury</a:t>
            </a:r>
            <a:r>
              <a:rPr lang="en-US" sz="2000" baseline="30000" dirty="0"/>
              <a:t>2</a:t>
            </a:r>
            <a:endParaRPr lang="en-US" sz="2000" dirty="0"/>
          </a:p>
        </p:txBody>
      </p:sp>
      <p:sp>
        <p:nvSpPr>
          <p:cNvPr id="14" name="Subtitle 2">
            <a:extLst>
              <a:ext uri="{FF2B5EF4-FFF2-40B4-BE49-F238E27FC236}">
                <a16:creationId xmlns:a16="http://schemas.microsoft.com/office/drawing/2014/main" id="{20115B41-1224-745D-BA09-3D393BFCBFAB}"/>
              </a:ext>
            </a:extLst>
          </p:cNvPr>
          <p:cNvSpPr txBox="1">
            <a:spLocks/>
          </p:cNvSpPr>
          <p:nvPr/>
        </p:nvSpPr>
        <p:spPr>
          <a:xfrm>
            <a:off x="546100" y="5590161"/>
            <a:ext cx="4014788" cy="712786"/>
          </a:xfrm>
          <a:prstGeom prst="rect">
            <a:avLst/>
          </a:prstGeom>
          <a:noFill/>
        </p:spPr>
        <p:txBody>
          <a:bodyPr vert="horz" lIns="91440" tIns="45720" rIns="91440" bIns="45720" rtlCol="0" anchor="b">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60000"/>
              </a:lnSpc>
            </a:pPr>
            <a:r>
              <a:rPr lang="en-US" sz="2000" baseline="30000" dirty="0"/>
              <a:t>1</a:t>
            </a:r>
            <a:r>
              <a:rPr lang="en-US" sz="2000" dirty="0"/>
              <a:t> University of California San Diego </a:t>
            </a:r>
          </a:p>
          <a:p>
            <a:pPr algn="l">
              <a:lnSpc>
                <a:spcPct val="60000"/>
              </a:lnSpc>
            </a:pPr>
            <a:r>
              <a:rPr lang="en-US" sz="2000" baseline="30000" dirty="0"/>
              <a:t>2</a:t>
            </a:r>
            <a:r>
              <a:rPr lang="en-US" sz="2000" dirty="0"/>
              <a:t> Meta Reality Labs</a:t>
            </a:r>
          </a:p>
        </p:txBody>
      </p:sp>
      <p:pic>
        <p:nvPicPr>
          <p:cNvPr id="22" name="Picture 21" descr="A black and blue text&#10;&#10;AI-generated content may be incorrect.">
            <a:extLst>
              <a:ext uri="{FF2B5EF4-FFF2-40B4-BE49-F238E27FC236}">
                <a16:creationId xmlns:a16="http://schemas.microsoft.com/office/drawing/2014/main" id="{68B36D96-78A3-18F1-08E6-EB519F3737A3}"/>
              </a:ext>
            </a:extLst>
          </p:cNvPr>
          <p:cNvPicPr>
            <a:picLocks noChangeAspect="1"/>
          </p:cNvPicPr>
          <p:nvPr/>
        </p:nvPicPr>
        <p:blipFill>
          <a:blip r:embed="rId3">
            <a:extLst>
              <a:ext uri="{28A0092B-C50C-407E-A947-70E740481C1C}">
                <a14:useLocalDpi xmlns:a14="http://schemas.microsoft.com/office/drawing/2010/main" val="0"/>
              </a:ext>
            </a:extLst>
          </a:blip>
          <a:srcRect l="-4316" t="22858" r="-5208" b="25608"/>
          <a:stretch>
            <a:fillRect/>
          </a:stretch>
        </p:blipFill>
        <p:spPr>
          <a:xfrm>
            <a:off x="546100" y="341974"/>
            <a:ext cx="2133600" cy="564706"/>
          </a:xfrm>
          <a:prstGeom prst="rect">
            <a:avLst/>
          </a:prstGeom>
          <a:noFill/>
        </p:spPr>
      </p:pic>
      <p:pic>
        <p:nvPicPr>
          <p:cNvPr id="24" name="Picture 23" descr="A blue and black logo&#10;&#10;AI-generated content may be incorrect.">
            <a:extLst>
              <a:ext uri="{FF2B5EF4-FFF2-40B4-BE49-F238E27FC236}">
                <a16:creationId xmlns:a16="http://schemas.microsoft.com/office/drawing/2014/main" id="{AF8662F3-E29C-5E80-3DEA-F4D06BD34B73}"/>
              </a:ext>
            </a:extLst>
          </p:cNvPr>
          <p:cNvPicPr>
            <a:picLocks noChangeAspect="1"/>
          </p:cNvPicPr>
          <p:nvPr/>
        </p:nvPicPr>
        <p:blipFill>
          <a:blip r:embed="rId4">
            <a:extLst>
              <a:ext uri="{28A0092B-C50C-407E-A947-70E740481C1C}">
                <a14:useLocalDpi xmlns:a14="http://schemas.microsoft.com/office/drawing/2010/main" val="0"/>
              </a:ext>
            </a:extLst>
          </a:blip>
          <a:srcRect l="9038" t="21519" r="9551" b="17384"/>
          <a:stretch>
            <a:fillRect/>
          </a:stretch>
        </p:blipFill>
        <p:spPr>
          <a:xfrm>
            <a:off x="546100" y="1037078"/>
            <a:ext cx="1746249" cy="564706"/>
          </a:xfrm>
          <a:prstGeom prst="rect">
            <a:avLst/>
          </a:prstGeom>
          <a:noFill/>
        </p:spPr>
      </p:pic>
      <p:pic>
        <p:nvPicPr>
          <p:cNvPr id="26" name="Picture 25" descr="A close up of a person's head&#10;&#10;AI-generated content may be incorrect.">
            <a:extLst>
              <a:ext uri="{FF2B5EF4-FFF2-40B4-BE49-F238E27FC236}">
                <a16:creationId xmlns:a16="http://schemas.microsoft.com/office/drawing/2014/main" id="{BDCF4E48-1189-7A1F-E7C8-F1EDD3F31731}"/>
              </a:ext>
            </a:extLst>
          </p:cNvPr>
          <p:cNvPicPr>
            <a:picLocks noChangeAspect="1"/>
          </p:cNvPicPr>
          <p:nvPr/>
        </p:nvPicPr>
        <p:blipFill>
          <a:blip r:embed="rId5">
            <a:extLst>
              <a:ext uri="{28A0092B-C50C-407E-A947-70E740481C1C}">
                <a14:useLocalDpi xmlns:a14="http://schemas.microsoft.com/office/drawing/2010/main" val="0"/>
              </a:ext>
            </a:extLst>
          </a:blip>
          <a:srcRect l="46143" r="28490" b="7860"/>
          <a:stretch>
            <a:fillRect/>
          </a:stretch>
        </p:blipFill>
        <p:spPr>
          <a:xfrm>
            <a:off x="7873999" y="1476152"/>
            <a:ext cx="3581401" cy="4275536"/>
          </a:xfrm>
          <a:prstGeom prst="rect">
            <a:avLst/>
          </a:prstGeom>
        </p:spPr>
      </p:pic>
    </p:spTree>
    <p:extLst>
      <p:ext uri="{BB962C8B-B14F-4D97-AF65-F5344CB8AC3E}">
        <p14:creationId xmlns:p14="http://schemas.microsoft.com/office/powerpoint/2010/main" val="41625075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E1F8D-3F2A-138A-CFA5-D84E5A0C58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E65D92-48D1-14B3-058A-2C33ADBC3198}"/>
              </a:ext>
            </a:extLst>
          </p:cNvPr>
          <p:cNvSpPr>
            <a:spLocks noGrp="1"/>
          </p:cNvSpPr>
          <p:nvPr>
            <p:ph type="title"/>
          </p:nvPr>
        </p:nvSpPr>
        <p:spPr/>
        <p:txBody>
          <a:bodyPr/>
          <a:lstStyle/>
          <a:p>
            <a:r>
              <a:rPr lang="en-US" dirty="0"/>
              <a:t>Loss Function</a:t>
            </a:r>
          </a:p>
        </p:txBody>
      </p:sp>
      <p:sp>
        <p:nvSpPr>
          <p:cNvPr id="4" name="Slide Number Placeholder 3">
            <a:extLst>
              <a:ext uri="{FF2B5EF4-FFF2-40B4-BE49-F238E27FC236}">
                <a16:creationId xmlns:a16="http://schemas.microsoft.com/office/drawing/2014/main" id="{34441AFF-D5C4-59AB-69C0-1911D5EC7F27}"/>
              </a:ext>
            </a:extLst>
          </p:cNvPr>
          <p:cNvSpPr>
            <a:spLocks noGrp="1"/>
          </p:cNvSpPr>
          <p:nvPr>
            <p:ph type="sldNum" sz="quarter" idx="12"/>
          </p:nvPr>
        </p:nvSpPr>
        <p:spPr/>
        <p:txBody>
          <a:bodyPr/>
          <a:lstStyle/>
          <a:p>
            <a:fld id="{42F90245-33E3-4084-9340-EB643E9E9AF0}" type="slidenum">
              <a:rPr lang="en-US" sz="2200" smtClean="0"/>
              <a:t>10</a:t>
            </a:fld>
            <a:endParaRPr lang="en-US" sz="2200" dirty="0"/>
          </a:p>
        </p:txBody>
      </p:sp>
      <p:grpSp>
        <p:nvGrpSpPr>
          <p:cNvPr id="42" name="Group 41">
            <a:extLst>
              <a:ext uri="{FF2B5EF4-FFF2-40B4-BE49-F238E27FC236}">
                <a16:creationId xmlns:a16="http://schemas.microsoft.com/office/drawing/2014/main" id="{A1C88A33-E643-A44B-EC54-0FCE7224E2A5}"/>
              </a:ext>
            </a:extLst>
          </p:cNvPr>
          <p:cNvGrpSpPr/>
          <p:nvPr/>
        </p:nvGrpSpPr>
        <p:grpSpPr>
          <a:xfrm>
            <a:off x="7134225" y="1336195"/>
            <a:ext cx="3537302" cy="1936167"/>
            <a:chOff x="8443066" y="761049"/>
            <a:chExt cx="3537302" cy="1936167"/>
          </a:xfrm>
        </p:grpSpPr>
        <p:pic>
          <p:nvPicPr>
            <p:cNvPr id="26" name="Picture 25" descr="A wig on a mannequin&#10;&#10;AI-generated content may be incorrect.">
              <a:extLst>
                <a:ext uri="{FF2B5EF4-FFF2-40B4-BE49-F238E27FC236}">
                  <a16:creationId xmlns:a16="http://schemas.microsoft.com/office/drawing/2014/main" id="{85E81A2A-2BB7-34CB-AFA7-96524B5C185E}"/>
                </a:ext>
              </a:extLst>
            </p:cNvPr>
            <p:cNvPicPr>
              <a:picLocks noChangeAspect="1"/>
            </p:cNvPicPr>
            <p:nvPr/>
          </p:nvPicPr>
          <p:blipFill>
            <a:blip r:embed="rId3">
              <a:extLst>
                <a:ext uri="{28A0092B-C50C-407E-A947-70E740481C1C}">
                  <a14:useLocalDpi xmlns:a14="http://schemas.microsoft.com/office/drawing/2010/main" val="0"/>
                </a:ext>
              </a:extLst>
            </a:blip>
            <a:srcRect l="21944" t="16719" r="17778" b="10595"/>
            <a:stretch>
              <a:fillRect/>
            </a:stretch>
          </p:blipFill>
          <p:spPr>
            <a:xfrm>
              <a:off x="8443066" y="761049"/>
              <a:ext cx="1605663" cy="1936167"/>
            </a:xfrm>
            <a:prstGeom prst="rect">
              <a:avLst/>
            </a:prstGeom>
            <a:ln>
              <a:solidFill>
                <a:schemeClr val="bg1"/>
              </a:solidFill>
            </a:ln>
            <a:effectLst>
              <a:outerShdw blurRad="50800" dist="38100" dir="2700000" algn="tl" rotWithShape="0">
                <a:prstClr val="black">
                  <a:alpha val="40000"/>
                </a:prstClr>
              </a:outerShdw>
            </a:effectLst>
          </p:spPr>
        </p:pic>
        <p:sp>
          <p:nvSpPr>
            <p:cNvPr id="29" name="TextBox 28">
              <a:extLst>
                <a:ext uri="{FF2B5EF4-FFF2-40B4-BE49-F238E27FC236}">
                  <a16:creationId xmlns:a16="http://schemas.microsoft.com/office/drawing/2014/main" id="{5BA25898-400B-138D-D7F4-BF3BC97DB5F0}"/>
                </a:ext>
              </a:extLst>
            </p:cNvPr>
            <p:cNvSpPr txBox="1"/>
            <p:nvPr/>
          </p:nvSpPr>
          <p:spPr>
            <a:xfrm>
              <a:off x="10374705" y="1346149"/>
              <a:ext cx="1605663" cy="769441"/>
            </a:xfrm>
            <a:prstGeom prst="rect">
              <a:avLst/>
            </a:prstGeom>
            <a:noFill/>
          </p:spPr>
          <p:txBody>
            <a:bodyPr wrap="square" rtlCol="0">
              <a:spAutoFit/>
            </a:bodyPr>
            <a:lstStyle/>
            <a:p>
              <a:pPr algn="ctr"/>
              <a:r>
                <a:rPr lang="en-US" sz="2200" dirty="0"/>
                <a:t>Procedural Groom</a:t>
              </a:r>
            </a:p>
          </p:txBody>
        </p:sp>
      </p:grpSp>
      <p:grpSp>
        <p:nvGrpSpPr>
          <p:cNvPr id="41" name="Group 40">
            <a:extLst>
              <a:ext uri="{FF2B5EF4-FFF2-40B4-BE49-F238E27FC236}">
                <a16:creationId xmlns:a16="http://schemas.microsoft.com/office/drawing/2014/main" id="{E135193E-AA53-6AFE-849B-DD6957555CFB}"/>
              </a:ext>
            </a:extLst>
          </p:cNvPr>
          <p:cNvGrpSpPr/>
          <p:nvPr/>
        </p:nvGrpSpPr>
        <p:grpSpPr>
          <a:xfrm>
            <a:off x="7134225" y="4488927"/>
            <a:ext cx="3610141" cy="1936167"/>
            <a:chOff x="8443066" y="4237179"/>
            <a:chExt cx="3610141" cy="1936167"/>
          </a:xfrm>
        </p:grpSpPr>
        <p:pic>
          <p:nvPicPr>
            <p:cNvPr id="30" name="Picture 29">
              <a:extLst>
                <a:ext uri="{FF2B5EF4-FFF2-40B4-BE49-F238E27FC236}">
                  <a16:creationId xmlns:a16="http://schemas.microsoft.com/office/drawing/2014/main" id="{C199D3DA-97CE-D5FC-3617-176B2BC4E2B4}"/>
                </a:ext>
              </a:extLst>
            </p:cNvPr>
            <p:cNvPicPr>
              <a:picLocks noChangeAspect="1"/>
            </p:cNvPicPr>
            <p:nvPr/>
          </p:nvPicPr>
          <p:blipFill>
            <a:blip r:embed="rId4"/>
            <a:srcRect l="22746" t="16833" r="17217" b="10772"/>
            <a:stretch>
              <a:fillRect/>
            </a:stretch>
          </p:blipFill>
          <p:spPr>
            <a:xfrm>
              <a:off x="8443066" y="4237179"/>
              <a:ext cx="1605663" cy="1936167"/>
            </a:xfrm>
            <a:prstGeom prst="rect">
              <a:avLst/>
            </a:prstGeom>
            <a:ln>
              <a:solidFill>
                <a:schemeClr val="bg1"/>
              </a:solidFill>
            </a:ln>
            <a:effectLst>
              <a:outerShdw blurRad="50800" dist="38100" dir="2700000" algn="tl" rotWithShape="0">
                <a:prstClr val="black">
                  <a:alpha val="40000"/>
                </a:prstClr>
              </a:outerShdw>
            </a:effectLst>
          </p:spPr>
        </p:pic>
        <p:sp>
          <p:nvSpPr>
            <p:cNvPr id="31" name="TextBox 30">
              <a:extLst>
                <a:ext uri="{FF2B5EF4-FFF2-40B4-BE49-F238E27FC236}">
                  <a16:creationId xmlns:a16="http://schemas.microsoft.com/office/drawing/2014/main" id="{DB5A9378-4690-E0C7-80BC-5CC5E7A008A5}"/>
                </a:ext>
              </a:extLst>
            </p:cNvPr>
            <p:cNvSpPr txBox="1"/>
            <p:nvPr/>
          </p:nvSpPr>
          <p:spPr>
            <a:xfrm>
              <a:off x="10261600" y="4767139"/>
              <a:ext cx="1791607" cy="769441"/>
            </a:xfrm>
            <a:prstGeom prst="rect">
              <a:avLst/>
            </a:prstGeom>
            <a:noFill/>
          </p:spPr>
          <p:txBody>
            <a:bodyPr wrap="square" rtlCol="0">
              <a:spAutoFit/>
            </a:bodyPr>
            <a:lstStyle/>
            <a:p>
              <a:pPr algn="ctr"/>
              <a:r>
                <a:rPr lang="en-US" sz="2200" dirty="0"/>
                <a:t>Unstructured Strands</a:t>
              </a:r>
            </a:p>
          </p:txBody>
        </p:sp>
      </p:grpSp>
      <p:sp>
        <p:nvSpPr>
          <p:cNvPr id="39" name="Arrow: Up-Down 38">
            <a:extLst>
              <a:ext uri="{FF2B5EF4-FFF2-40B4-BE49-F238E27FC236}">
                <a16:creationId xmlns:a16="http://schemas.microsoft.com/office/drawing/2014/main" id="{11920C39-ED6F-7B0C-5C0A-5D68DDBDECD3}"/>
              </a:ext>
            </a:extLst>
          </p:cNvPr>
          <p:cNvSpPr/>
          <p:nvPr/>
        </p:nvSpPr>
        <p:spPr>
          <a:xfrm>
            <a:off x="7754031" y="3382637"/>
            <a:ext cx="366050" cy="996015"/>
          </a:xfrm>
          <a:prstGeom prst="upDownArrow">
            <a:avLst>
              <a:gd name="adj1" fmla="val 27795"/>
              <a:gd name="adj2" fmla="val 63878"/>
            </a:avLst>
          </a:prstGeom>
          <a:solidFill>
            <a:srgbClr val="ACA79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04B70217-0BCF-6BAD-AFC9-5FB5719BA09F}"/>
              </a:ext>
            </a:extLst>
          </p:cNvPr>
          <p:cNvSpPr txBox="1"/>
          <p:nvPr/>
        </p:nvSpPr>
        <p:spPr>
          <a:xfrm>
            <a:off x="1095375" y="3003481"/>
            <a:ext cx="4834965" cy="1754326"/>
          </a:xfrm>
          <a:prstGeom prst="rect">
            <a:avLst/>
          </a:prstGeom>
          <a:noFill/>
        </p:spPr>
        <p:txBody>
          <a:bodyPr wrap="square" rtlCol="0">
            <a:spAutoFit/>
          </a:bodyPr>
          <a:lstStyle/>
          <a:p>
            <a:pPr algn="ctr"/>
            <a:r>
              <a:rPr lang="en-US" sz="3600" dirty="0"/>
              <a:t>“</a:t>
            </a:r>
            <a:r>
              <a:rPr lang="en-US" sz="3600" b="1" dirty="0"/>
              <a:t>Distance</a:t>
            </a:r>
            <a:r>
              <a:rPr lang="en-US" sz="3600" dirty="0"/>
              <a:t>” between unstructured strands and procedural groom?</a:t>
            </a:r>
          </a:p>
        </p:txBody>
      </p:sp>
    </p:spTree>
    <p:extLst>
      <p:ext uri="{BB962C8B-B14F-4D97-AF65-F5344CB8AC3E}">
        <p14:creationId xmlns:p14="http://schemas.microsoft.com/office/powerpoint/2010/main" val="182556278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E9FDB3E6-0CDE-12C9-CC39-65E1300CF21F}"/>
              </a:ext>
            </a:extLst>
          </p:cNvPr>
          <p:cNvSpPr/>
          <p:nvPr/>
        </p:nvSpPr>
        <p:spPr>
          <a:xfrm>
            <a:off x="6174514" y="2600324"/>
            <a:ext cx="5759451" cy="3514725"/>
          </a:xfrm>
          <a:prstGeom prst="rect">
            <a:avLst/>
          </a:prstGeom>
          <a:solidFill>
            <a:srgbClr val="E4E3DC"/>
          </a:solidFill>
          <a:ln w="9525">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C022E1-E99B-2138-34BD-5A405DCACE50}"/>
              </a:ext>
            </a:extLst>
          </p:cNvPr>
          <p:cNvSpPr>
            <a:spLocks noGrp="1"/>
          </p:cNvSpPr>
          <p:nvPr>
            <p:ph type="title"/>
          </p:nvPr>
        </p:nvSpPr>
        <p:spPr/>
        <p:txBody>
          <a:bodyPr/>
          <a:lstStyle/>
          <a:p>
            <a:r>
              <a:rPr lang="en-US" dirty="0"/>
              <a:t>Distance is Hard</a:t>
            </a:r>
          </a:p>
        </p:txBody>
      </p:sp>
      <p:sp>
        <p:nvSpPr>
          <p:cNvPr id="6" name="Slide Number Placeholder 5">
            <a:extLst>
              <a:ext uri="{FF2B5EF4-FFF2-40B4-BE49-F238E27FC236}">
                <a16:creationId xmlns:a16="http://schemas.microsoft.com/office/drawing/2014/main" id="{0405E82B-DE49-3204-6B31-4473B4A28F39}"/>
              </a:ext>
            </a:extLst>
          </p:cNvPr>
          <p:cNvSpPr>
            <a:spLocks noGrp="1"/>
          </p:cNvSpPr>
          <p:nvPr>
            <p:ph type="sldNum" sz="quarter" idx="12"/>
          </p:nvPr>
        </p:nvSpPr>
        <p:spPr/>
        <p:txBody>
          <a:bodyPr/>
          <a:lstStyle/>
          <a:p>
            <a:fld id="{42F90245-33E3-4084-9340-EB643E9E9AF0}" type="slidenum">
              <a:rPr lang="en-US" sz="2200" smtClean="0"/>
              <a:t>11</a:t>
            </a:fld>
            <a:endParaRPr lang="en-US" sz="2200" dirty="0"/>
          </a:p>
        </p:txBody>
      </p:sp>
      <p:grpSp>
        <p:nvGrpSpPr>
          <p:cNvPr id="32" name="Group 31">
            <a:extLst>
              <a:ext uri="{FF2B5EF4-FFF2-40B4-BE49-F238E27FC236}">
                <a16:creationId xmlns:a16="http://schemas.microsoft.com/office/drawing/2014/main" id="{4CE5361E-B25D-94FC-3226-BA4ED263EF62}"/>
              </a:ext>
            </a:extLst>
          </p:cNvPr>
          <p:cNvGrpSpPr/>
          <p:nvPr/>
        </p:nvGrpSpPr>
        <p:grpSpPr>
          <a:xfrm>
            <a:off x="277085" y="2600325"/>
            <a:ext cx="5733189" cy="3514725"/>
            <a:chOff x="267560" y="2476500"/>
            <a:chExt cx="5733189" cy="3514725"/>
          </a:xfrm>
          <a:effectLst>
            <a:outerShdw blurRad="50800" dist="38100" dir="2700000" algn="tl" rotWithShape="0">
              <a:prstClr val="black">
                <a:alpha val="40000"/>
              </a:prstClr>
            </a:outerShdw>
          </a:effectLst>
        </p:grpSpPr>
        <p:sp>
          <p:nvSpPr>
            <p:cNvPr id="30" name="Rectangle 29">
              <a:extLst>
                <a:ext uri="{FF2B5EF4-FFF2-40B4-BE49-F238E27FC236}">
                  <a16:creationId xmlns:a16="http://schemas.microsoft.com/office/drawing/2014/main" id="{C27B005D-B976-22BB-CEC9-C9DFAE56B3ED}"/>
                </a:ext>
              </a:extLst>
            </p:cNvPr>
            <p:cNvSpPr/>
            <p:nvPr/>
          </p:nvSpPr>
          <p:spPr>
            <a:xfrm>
              <a:off x="267560" y="2476500"/>
              <a:ext cx="5733189" cy="3514725"/>
            </a:xfrm>
            <a:prstGeom prst="rect">
              <a:avLst/>
            </a:prstGeom>
            <a:solidFill>
              <a:srgbClr val="E4E3DC"/>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C72D456B-F8AB-EB62-B58B-B771FC55CD9D}"/>
                </a:ext>
              </a:extLst>
            </p:cNvPr>
            <p:cNvGrpSpPr/>
            <p:nvPr/>
          </p:nvGrpSpPr>
          <p:grpSpPr>
            <a:xfrm>
              <a:off x="3612859" y="2620233"/>
              <a:ext cx="2174349" cy="2275509"/>
              <a:chOff x="3072582" y="2354580"/>
              <a:chExt cx="2174349" cy="2275509"/>
            </a:xfrm>
          </p:grpSpPr>
          <p:sp>
            <p:nvSpPr>
              <p:cNvPr id="22" name="Rectangle 21">
                <a:extLst>
                  <a:ext uri="{FF2B5EF4-FFF2-40B4-BE49-F238E27FC236}">
                    <a16:creationId xmlns:a16="http://schemas.microsoft.com/office/drawing/2014/main" id="{B2413862-A029-8D4E-0CA0-36E8C3C12EFF}"/>
                  </a:ext>
                </a:extLst>
              </p:cNvPr>
              <p:cNvSpPr/>
              <p:nvPr/>
            </p:nvSpPr>
            <p:spPr>
              <a:xfrm>
                <a:off x="3072582" y="2386223"/>
                <a:ext cx="2174349" cy="2243866"/>
              </a:xfrm>
              <a:prstGeom prst="rect">
                <a:avLst/>
              </a:prstGeom>
              <a:solidFill>
                <a:schemeClr val="tx1">
                  <a:lumMod val="50000"/>
                  <a:lumOff val="50000"/>
                </a:schemeClr>
              </a:solidFill>
              <a:ln w="9525">
                <a:solidFill>
                  <a:schemeClr val="bg1"/>
                </a:solidFill>
              </a:ln>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6CABA5FB-F33D-7152-5CC0-65677C06A6F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264406" y="2354580"/>
                <a:ext cx="1790700" cy="2148840"/>
              </a:xfrm>
              <a:prstGeom prst="rect">
                <a:avLst/>
              </a:prstGeom>
            </p:spPr>
          </p:pic>
        </p:grpSp>
        <p:grpSp>
          <p:nvGrpSpPr>
            <p:cNvPr id="19" name="Group 18">
              <a:extLst>
                <a:ext uri="{FF2B5EF4-FFF2-40B4-BE49-F238E27FC236}">
                  <a16:creationId xmlns:a16="http://schemas.microsoft.com/office/drawing/2014/main" id="{8BE9BE96-A762-275A-90DE-72DD504FF046}"/>
                </a:ext>
              </a:extLst>
            </p:cNvPr>
            <p:cNvGrpSpPr/>
            <p:nvPr/>
          </p:nvGrpSpPr>
          <p:grpSpPr>
            <a:xfrm>
              <a:off x="431800" y="2651876"/>
              <a:ext cx="2174349" cy="2243866"/>
              <a:chOff x="4686299" y="2137634"/>
              <a:chExt cx="2638425" cy="2718498"/>
            </a:xfrm>
          </p:grpSpPr>
          <p:sp>
            <p:nvSpPr>
              <p:cNvPr id="20" name="Rectangle 19">
                <a:extLst>
                  <a:ext uri="{FF2B5EF4-FFF2-40B4-BE49-F238E27FC236}">
                    <a16:creationId xmlns:a16="http://schemas.microsoft.com/office/drawing/2014/main" id="{2ECF634B-CD98-3A19-3A0B-FE3F12315CE3}"/>
                  </a:ext>
                </a:extLst>
              </p:cNvPr>
              <p:cNvSpPr/>
              <p:nvPr/>
            </p:nvSpPr>
            <p:spPr>
              <a:xfrm>
                <a:off x="4686299" y="2137634"/>
                <a:ext cx="2638425" cy="2718498"/>
              </a:xfrm>
              <a:prstGeom prst="rect">
                <a:avLst/>
              </a:prstGeom>
              <a:solidFill>
                <a:schemeClr val="tx1">
                  <a:lumMod val="50000"/>
                  <a:lumOff val="50000"/>
                </a:schemeClr>
              </a:solidFill>
              <a:ln w="9525">
                <a:solidFill>
                  <a:schemeClr val="bg1"/>
                </a:solidFill>
              </a:ln>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F8BC50F5-4586-8EBF-D3C9-E8524FD77B6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921776" y="2198446"/>
                <a:ext cx="2167469" cy="2596873"/>
              </a:xfrm>
              <a:prstGeom prst="rect">
                <a:avLst/>
              </a:prstGeom>
            </p:spPr>
          </p:pic>
        </p:grpSp>
        <p:grpSp>
          <p:nvGrpSpPr>
            <p:cNvPr id="28" name="Group 27">
              <a:extLst>
                <a:ext uri="{FF2B5EF4-FFF2-40B4-BE49-F238E27FC236}">
                  <a16:creationId xmlns:a16="http://schemas.microsoft.com/office/drawing/2014/main" id="{176A0BDE-4C80-457C-0D5C-4F677E3E03FB}"/>
                </a:ext>
              </a:extLst>
            </p:cNvPr>
            <p:cNvGrpSpPr/>
            <p:nvPr/>
          </p:nvGrpSpPr>
          <p:grpSpPr>
            <a:xfrm>
              <a:off x="2780004" y="3509357"/>
              <a:ext cx="685800" cy="528904"/>
              <a:chOff x="4486275" y="1561554"/>
              <a:chExt cx="685800" cy="528904"/>
            </a:xfrm>
          </p:grpSpPr>
          <p:grpSp>
            <p:nvGrpSpPr>
              <p:cNvPr id="26" name="Group 25">
                <a:extLst>
                  <a:ext uri="{FF2B5EF4-FFF2-40B4-BE49-F238E27FC236}">
                    <a16:creationId xmlns:a16="http://schemas.microsoft.com/office/drawing/2014/main" id="{D2103211-34A6-D424-7798-545230C1C382}"/>
                  </a:ext>
                </a:extLst>
              </p:cNvPr>
              <p:cNvGrpSpPr/>
              <p:nvPr/>
            </p:nvGrpSpPr>
            <p:grpSpPr>
              <a:xfrm>
                <a:off x="4486275" y="1561554"/>
                <a:ext cx="685800" cy="528904"/>
                <a:chOff x="4733925" y="1650074"/>
                <a:chExt cx="685800" cy="528904"/>
              </a:xfrm>
            </p:grpSpPr>
            <p:sp>
              <p:nvSpPr>
                <p:cNvPr id="24" name="Arrow: Right 23">
                  <a:extLst>
                    <a:ext uri="{FF2B5EF4-FFF2-40B4-BE49-F238E27FC236}">
                      <a16:creationId xmlns:a16="http://schemas.microsoft.com/office/drawing/2014/main" id="{EBE349D0-5438-E706-EA34-768D9CFCC7F6}"/>
                    </a:ext>
                  </a:extLst>
                </p:cNvPr>
                <p:cNvSpPr/>
                <p:nvPr/>
              </p:nvSpPr>
              <p:spPr>
                <a:xfrm>
                  <a:off x="4733925" y="1771650"/>
                  <a:ext cx="685800" cy="285750"/>
                </a:xfrm>
                <a:prstGeom prst="rightArrow">
                  <a:avLst/>
                </a:prstGeom>
                <a:solidFill>
                  <a:srgbClr val="ACA79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EE50EC45-F7C1-A603-161C-91991F515EEF}"/>
                    </a:ext>
                  </a:extLst>
                </p:cNvPr>
                <p:cNvSpPr/>
                <p:nvPr/>
              </p:nvSpPr>
              <p:spPr>
                <a:xfrm rot="17255008">
                  <a:off x="4755438" y="1852613"/>
                  <a:ext cx="528904" cy="123825"/>
                </a:xfrm>
                <a:prstGeom prst="rect">
                  <a:avLst/>
                </a:prstGeom>
                <a:solidFill>
                  <a:srgbClr val="ACA79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Arrow: Right 26">
                <a:extLst>
                  <a:ext uri="{FF2B5EF4-FFF2-40B4-BE49-F238E27FC236}">
                    <a16:creationId xmlns:a16="http://schemas.microsoft.com/office/drawing/2014/main" id="{E20A8314-F7FC-EDDF-F6B2-8314C4CBC9E7}"/>
                  </a:ext>
                </a:extLst>
              </p:cNvPr>
              <p:cNvSpPr/>
              <p:nvPr/>
            </p:nvSpPr>
            <p:spPr>
              <a:xfrm>
                <a:off x="4499372" y="1701952"/>
                <a:ext cx="659606" cy="248105"/>
              </a:xfrm>
              <a:prstGeom prst="rightArrow">
                <a:avLst/>
              </a:prstGeom>
              <a:solidFill>
                <a:srgbClr val="ACA7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TextBox 28">
              <a:extLst>
                <a:ext uri="{FF2B5EF4-FFF2-40B4-BE49-F238E27FC236}">
                  <a16:creationId xmlns:a16="http://schemas.microsoft.com/office/drawing/2014/main" id="{368B6EA2-6764-49E1-04E7-CAD4FCC1BCC0}"/>
                </a:ext>
              </a:extLst>
            </p:cNvPr>
            <p:cNvSpPr txBox="1"/>
            <p:nvPr/>
          </p:nvSpPr>
          <p:spPr>
            <a:xfrm>
              <a:off x="1483412" y="5145244"/>
              <a:ext cx="3165114" cy="769441"/>
            </a:xfrm>
            <a:prstGeom prst="rect">
              <a:avLst/>
            </a:prstGeom>
            <a:noFill/>
          </p:spPr>
          <p:txBody>
            <a:bodyPr wrap="square" rtlCol="0">
              <a:spAutoFit/>
            </a:bodyPr>
            <a:lstStyle/>
            <a:p>
              <a:pPr algn="ctr"/>
              <a:r>
                <a:rPr lang="en-US" sz="2200" dirty="0"/>
                <a:t>Cannot be represented</a:t>
              </a:r>
            </a:p>
            <a:p>
              <a:pPr algn="ctr"/>
              <a:r>
                <a:rPr lang="en-US" sz="2200" dirty="0"/>
                <a:t>using 1 guide + bend</a:t>
              </a:r>
            </a:p>
          </p:txBody>
        </p:sp>
      </p:grpSp>
      <p:grpSp>
        <p:nvGrpSpPr>
          <p:cNvPr id="13" name="Group 12">
            <a:extLst>
              <a:ext uri="{FF2B5EF4-FFF2-40B4-BE49-F238E27FC236}">
                <a16:creationId xmlns:a16="http://schemas.microsoft.com/office/drawing/2014/main" id="{74CD0169-AC50-940E-4D1F-33DD70DBFE55}"/>
              </a:ext>
            </a:extLst>
          </p:cNvPr>
          <p:cNvGrpSpPr/>
          <p:nvPr/>
        </p:nvGrpSpPr>
        <p:grpSpPr>
          <a:xfrm>
            <a:off x="6328546" y="2766176"/>
            <a:ext cx="2174349" cy="2243866"/>
            <a:chOff x="4686299" y="2126094"/>
            <a:chExt cx="2638425" cy="2718498"/>
          </a:xfrm>
        </p:grpSpPr>
        <p:sp>
          <p:nvSpPr>
            <p:cNvPr id="9" name="Rectangle 8">
              <a:extLst>
                <a:ext uri="{FF2B5EF4-FFF2-40B4-BE49-F238E27FC236}">
                  <a16:creationId xmlns:a16="http://schemas.microsoft.com/office/drawing/2014/main" id="{4CB6B395-08BA-FA61-5C70-7233D37A051B}"/>
                </a:ext>
              </a:extLst>
            </p:cNvPr>
            <p:cNvSpPr/>
            <p:nvPr/>
          </p:nvSpPr>
          <p:spPr>
            <a:xfrm>
              <a:off x="4686299" y="2126094"/>
              <a:ext cx="2638425" cy="2718498"/>
            </a:xfrm>
            <a:prstGeom prst="rect">
              <a:avLst/>
            </a:prstGeom>
            <a:solidFill>
              <a:schemeClr val="tx1">
                <a:lumMod val="50000"/>
                <a:lumOff val="50000"/>
              </a:schemeClr>
            </a:solidFill>
            <a:ln w="9525">
              <a:solidFill>
                <a:schemeClr val="bg1"/>
              </a:solidFill>
            </a:ln>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18B27C1-24EA-61D6-F4B6-26DFD0E3B19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921776" y="2198446"/>
              <a:ext cx="2167469" cy="2596873"/>
            </a:xfrm>
            <a:prstGeom prst="rect">
              <a:avLst/>
            </a:prstGeom>
          </p:spPr>
        </p:pic>
      </p:grpSp>
      <p:grpSp>
        <p:nvGrpSpPr>
          <p:cNvPr id="14" name="Group 13">
            <a:extLst>
              <a:ext uri="{FF2B5EF4-FFF2-40B4-BE49-F238E27FC236}">
                <a16:creationId xmlns:a16="http://schemas.microsoft.com/office/drawing/2014/main" id="{44C14889-A2C4-E6E7-4E22-53500967DC01}"/>
              </a:ext>
            </a:extLst>
          </p:cNvPr>
          <p:cNvGrpSpPr/>
          <p:nvPr/>
        </p:nvGrpSpPr>
        <p:grpSpPr>
          <a:xfrm>
            <a:off x="9595376" y="2775701"/>
            <a:ext cx="2174349" cy="2243866"/>
            <a:chOff x="7580947" y="2259236"/>
            <a:chExt cx="2638425" cy="2718498"/>
          </a:xfrm>
        </p:grpSpPr>
        <p:sp>
          <p:nvSpPr>
            <p:cNvPr id="12" name="Rectangle 11">
              <a:extLst>
                <a:ext uri="{FF2B5EF4-FFF2-40B4-BE49-F238E27FC236}">
                  <a16:creationId xmlns:a16="http://schemas.microsoft.com/office/drawing/2014/main" id="{3CC54392-7874-B65E-AEC3-0A85116F7E92}"/>
                </a:ext>
              </a:extLst>
            </p:cNvPr>
            <p:cNvSpPr/>
            <p:nvPr/>
          </p:nvSpPr>
          <p:spPr>
            <a:xfrm>
              <a:off x="7580947" y="2259236"/>
              <a:ext cx="2638425" cy="2718498"/>
            </a:xfrm>
            <a:prstGeom prst="rect">
              <a:avLst/>
            </a:prstGeom>
            <a:solidFill>
              <a:schemeClr val="tx1">
                <a:lumMod val="50000"/>
                <a:lumOff val="50000"/>
              </a:schemeClr>
            </a:solidFill>
            <a:ln w="9525">
              <a:solidFill>
                <a:schemeClr val="bg1"/>
              </a:solidFill>
            </a:ln>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0537173-EDA1-75CE-6B96-B3A64BA58C1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827645" y="2322079"/>
              <a:ext cx="2164080" cy="2592812"/>
            </a:xfrm>
            <a:prstGeom prst="rect">
              <a:avLst/>
            </a:prstGeom>
          </p:spPr>
        </p:pic>
      </p:grpSp>
      <p:sp>
        <p:nvSpPr>
          <p:cNvPr id="15" name="Not Equal 14">
            <a:extLst>
              <a:ext uri="{FF2B5EF4-FFF2-40B4-BE49-F238E27FC236}">
                <a16:creationId xmlns:a16="http://schemas.microsoft.com/office/drawing/2014/main" id="{5B816AF0-3E6D-2EBC-82C5-1459C84342F0}"/>
              </a:ext>
            </a:extLst>
          </p:cNvPr>
          <p:cNvSpPr/>
          <p:nvPr/>
        </p:nvSpPr>
        <p:spPr>
          <a:xfrm>
            <a:off x="8596698" y="3676542"/>
            <a:ext cx="904875" cy="571500"/>
          </a:xfrm>
          <a:prstGeom prst="mathNotEqual">
            <a:avLst/>
          </a:prstGeom>
          <a:solidFill>
            <a:srgbClr val="ACA79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a:extLst>
              <a:ext uri="{FF2B5EF4-FFF2-40B4-BE49-F238E27FC236}">
                <a16:creationId xmlns:a16="http://schemas.microsoft.com/office/drawing/2014/main" id="{07836F94-75BF-4F15-AFBF-22732D1C2882}"/>
              </a:ext>
            </a:extLst>
          </p:cNvPr>
          <p:cNvSpPr txBox="1"/>
          <p:nvPr/>
        </p:nvSpPr>
        <p:spPr>
          <a:xfrm>
            <a:off x="7108066" y="5269068"/>
            <a:ext cx="3882138" cy="769441"/>
          </a:xfrm>
          <a:prstGeom prst="rect">
            <a:avLst/>
          </a:prstGeom>
          <a:noFill/>
        </p:spPr>
        <p:txBody>
          <a:bodyPr wrap="square" rtlCol="0">
            <a:spAutoFit/>
          </a:bodyPr>
          <a:lstStyle/>
          <a:p>
            <a:pPr algn="ctr"/>
            <a:r>
              <a:rPr lang="en-US" sz="2200" dirty="0"/>
              <a:t>Same bend angle,</a:t>
            </a:r>
            <a:br>
              <a:rPr lang="en-US" sz="2200" dirty="0"/>
            </a:br>
            <a:r>
              <a:rPr lang="en-US" sz="2200" dirty="0"/>
              <a:t>Different random axis</a:t>
            </a:r>
          </a:p>
        </p:txBody>
      </p:sp>
      <p:sp>
        <p:nvSpPr>
          <p:cNvPr id="34" name="TextBox 33">
            <a:extLst>
              <a:ext uri="{FF2B5EF4-FFF2-40B4-BE49-F238E27FC236}">
                <a16:creationId xmlns:a16="http://schemas.microsoft.com/office/drawing/2014/main" id="{BDB226BC-CBA4-0A8E-E83A-DD671D493D0C}"/>
              </a:ext>
            </a:extLst>
          </p:cNvPr>
          <p:cNvSpPr txBox="1"/>
          <p:nvPr/>
        </p:nvSpPr>
        <p:spPr>
          <a:xfrm>
            <a:off x="3040782" y="1665740"/>
            <a:ext cx="6110435" cy="523220"/>
          </a:xfrm>
          <a:prstGeom prst="rect">
            <a:avLst/>
          </a:prstGeom>
          <a:solidFill>
            <a:srgbClr val="ACA793"/>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2800" dirty="0"/>
              <a:t>Correct parameters ≠ Same strands!</a:t>
            </a:r>
          </a:p>
        </p:txBody>
      </p:sp>
    </p:spTree>
    <p:custDataLst>
      <p:tags r:id="rId1"/>
    </p:custDataLst>
    <p:extLst>
      <p:ext uri="{BB962C8B-B14F-4D97-AF65-F5344CB8AC3E}">
        <p14:creationId xmlns:p14="http://schemas.microsoft.com/office/powerpoint/2010/main" val="1128269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5" grpId="0" animBg="1"/>
      <p:bldP spid="16" grpId="0"/>
      <p:bldP spid="3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CCF6D-7103-7968-AC1F-81AA4475AF88}"/>
            </a:ext>
          </a:extLst>
        </p:cNvPr>
        <p:cNvGrpSpPr/>
        <p:nvPr/>
      </p:nvGrpSpPr>
      <p:grpSpPr>
        <a:xfrm>
          <a:off x="0" y="0"/>
          <a:ext cx="0" cy="0"/>
          <a:chOff x="0" y="0"/>
          <a:chExt cx="0" cy="0"/>
        </a:xfrm>
      </p:grpSpPr>
      <p:sp>
        <p:nvSpPr>
          <p:cNvPr id="60" name="Rectangle 59">
            <a:extLst>
              <a:ext uri="{FF2B5EF4-FFF2-40B4-BE49-F238E27FC236}">
                <a16:creationId xmlns:a16="http://schemas.microsoft.com/office/drawing/2014/main" id="{643254DA-E2EE-D0E4-30E6-7953A444B048}"/>
              </a:ext>
            </a:extLst>
          </p:cNvPr>
          <p:cNvSpPr/>
          <p:nvPr/>
        </p:nvSpPr>
        <p:spPr>
          <a:xfrm>
            <a:off x="6245439" y="2217856"/>
            <a:ext cx="5403636" cy="3459044"/>
          </a:xfrm>
          <a:prstGeom prst="rect">
            <a:avLst/>
          </a:prstGeom>
          <a:solidFill>
            <a:srgbClr val="E4E3DC"/>
          </a:solidFill>
          <a:ln w="9525">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EBE86537-0F25-5F4F-8BC7-7B38B49009D8}"/>
              </a:ext>
            </a:extLst>
          </p:cNvPr>
          <p:cNvSpPr/>
          <p:nvPr/>
        </p:nvSpPr>
        <p:spPr>
          <a:xfrm>
            <a:off x="646940" y="2217857"/>
            <a:ext cx="4868035" cy="3459044"/>
          </a:xfrm>
          <a:prstGeom prst="rect">
            <a:avLst/>
          </a:prstGeom>
          <a:solidFill>
            <a:srgbClr val="E4E3DC"/>
          </a:solidFill>
          <a:ln w="9525">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9BDD7B-EE3D-1DCB-67E4-DAF25B7FFFBB}"/>
              </a:ext>
            </a:extLst>
          </p:cNvPr>
          <p:cNvSpPr>
            <a:spLocks noGrp="1"/>
          </p:cNvSpPr>
          <p:nvPr>
            <p:ph type="title"/>
          </p:nvPr>
        </p:nvSpPr>
        <p:spPr/>
        <p:txBody>
          <a:bodyPr/>
          <a:lstStyle/>
          <a:p>
            <a:r>
              <a:rPr lang="en-US" dirty="0"/>
              <a:t>Naïve Distance Gives Incorrect Parameters</a:t>
            </a:r>
          </a:p>
        </p:txBody>
      </p:sp>
      <p:sp>
        <p:nvSpPr>
          <p:cNvPr id="6" name="Slide Number Placeholder 5">
            <a:extLst>
              <a:ext uri="{FF2B5EF4-FFF2-40B4-BE49-F238E27FC236}">
                <a16:creationId xmlns:a16="http://schemas.microsoft.com/office/drawing/2014/main" id="{0616938C-C083-7C9E-0B93-DBCDDCC95476}"/>
              </a:ext>
            </a:extLst>
          </p:cNvPr>
          <p:cNvSpPr>
            <a:spLocks noGrp="1"/>
          </p:cNvSpPr>
          <p:nvPr>
            <p:ph type="sldNum" sz="quarter" idx="12"/>
          </p:nvPr>
        </p:nvSpPr>
        <p:spPr/>
        <p:txBody>
          <a:bodyPr/>
          <a:lstStyle/>
          <a:p>
            <a:fld id="{42F90245-33E3-4084-9340-EB643E9E9AF0}" type="slidenum">
              <a:rPr lang="en-US" sz="2200" smtClean="0"/>
              <a:t>12</a:t>
            </a:fld>
            <a:endParaRPr lang="en-US" sz="2200" dirty="0"/>
          </a:p>
        </p:txBody>
      </p:sp>
      <p:grpSp>
        <p:nvGrpSpPr>
          <p:cNvPr id="13" name="Group 12">
            <a:extLst>
              <a:ext uri="{FF2B5EF4-FFF2-40B4-BE49-F238E27FC236}">
                <a16:creationId xmlns:a16="http://schemas.microsoft.com/office/drawing/2014/main" id="{E17DAE9A-6DDA-3F15-A6D3-49EDF86686A1}"/>
              </a:ext>
            </a:extLst>
          </p:cNvPr>
          <p:cNvGrpSpPr/>
          <p:nvPr/>
        </p:nvGrpSpPr>
        <p:grpSpPr>
          <a:xfrm>
            <a:off x="6443056" y="2377757"/>
            <a:ext cx="2174349" cy="2243866"/>
            <a:chOff x="4686299" y="2137634"/>
            <a:chExt cx="2638425" cy="2718498"/>
          </a:xfrm>
        </p:grpSpPr>
        <p:sp>
          <p:nvSpPr>
            <p:cNvPr id="9" name="Rectangle 8">
              <a:extLst>
                <a:ext uri="{FF2B5EF4-FFF2-40B4-BE49-F238E27FC236}">
                  <a16:creationId xmlns:a16="http://schemas.microsoft.com/office/drawing/2014/main" id="{F6A65048-8F03-A730-591D-ED01BE7FE49B}"/>
                </a:ext>
              </a:extLst>
            </p:cNvPr>
            <p:cNvSpPr/>
            <p:nvPr/>
          </p:nvSpPr>
          <p:spPr>
            <a:xfrm>
              <a:off x="4686299" y="2137634"/>
              <a:ext cx="2638425" cy="2718498"/>
            </a:xfrm>
            <a:prstGeom prst="rect">
              <a:avLst/>
            </a:prstGeom>
            <a:solidFill>
              <a:srgbClr val="888888"/>
            </a:solidFill>
            <a:ln w="9525">
              <a:solidFill>
                <a:schemeClr val="bg1"/>
              </a:solidFill>
            </a:ln>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C7589202-61A0-F54D-473C-5DDCF7DD24A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921776" y="2198447"/>
              <a:ext cx="2167469" cy="2596873"/>
            </a:xfrm>
            <a:prstGeom prst="rect">
              <a:avLst/>
            </a:prstGeom>
          </p:spPr>
        </p:pic>
      </p:grpSp>
      <p:sp>
        <p:nvSpPr>
          <p:cNvPr id="12" name="Rectangle 11">
            <a:extLst>
              <a:ext uri="{FF2B5EF4-FFF2-40B4-BE49-F238E27FC236}">
                <a16:creationId xmlns:a16="http://schemas.microsoft.com/office/drawing/2014/main" id="{998B4D7E-B313-B0C2-9766-71EB33B14148}"/>
              </a:ext>
            </a:extLst>
          </p:cNvPr>
          <p:cNvSpPr/>
          <p:nvPr/>
        </p:nvSpPr>
        <p:spPr>
          <a:xfrm>
            <a:off x="9290786" y="2377757"/>
            <a:ext cx="2174349" cy="2243866"/>
          </a:xfrm>
          <a:prstGeom prst="rect">
            <a:avLst/>
          </a:prstGeom>
          <a:solidFill>
            <a:srgbClr val="888888"/>
          </a:solidFill>
          <a:ln w="9525">
            <a:solidFill>
              <a:schemeClr val="bg1"/>
            </a:solidFill>
          </a:ln>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C0A98AC8-9D91-E621-3698-81C5760CB9E8}"/>
              </a:ext>
            </a:extLst>
          </p:cNvPr>
          <p:cNvSpPr txBox="1"/>
          <p:nvPr/>
        </p:nvSpPr>
        <p:spPr>
          <a:xfrm>
            <a:off x="6564271" y="4929566"/>
            <a:ext cx="1947034" cy="430887"/>
          </a:xfrm>
          <a:prstGeom prst="rect">
            <a:avLst/>
          </a:prstGeom>
          <a:noFill/>
        </p:spPr>
        <p:txBody>
          <a:bodyPr wrap="square" rtlCol="0">
            <a:spAutoFit/>
          </a:bodyPr>
          <a:lstStyle/>
          <a:p>
            <a:pPr algn="ctr"/>
            <a:r>
              <a:rPr lang="en-US" sz="2200" dirty="0"/>
              <a:t>Target Strands</a:t>
            </a:r>
          </a:p>
        </p:txBody>
      </p:sp>
      <p:sp>
        <p:nvSpPr>
          <p:cNvPr id="5" name="TextBox 4">
            <a:extLst>
              <a:ext uri="{FF2B5EF4-FFF2-40B4-BE49-F238E27FC236}">
                <a16:creationId xmlns:a16="http://schemas.microsoft.com/office/drawing/2014/main" id="{8C8AD2BD-4416-0080-C7E6-10FCDA5349DC}"/>
              </a:ext>
            </a:extLst>
          </p:cNvPr>
          <p:cNvSpPr txBox="1"/>
          <p:nvPr/>
        </p:nvSpPr>
        <p:spPr>
          <a:xfrm>
            <a:off x="9406766" y="4929568"/>
            <a:ext cx="1947034" cy="430887"/>
          </a:xfrm>
          <a:prstGeom prst="rect">
            <a:avLst/>
          </a:prstGeom>
          <a:noFill/>
        </p:spPr>
        <p:txBody>
          <a:bodyPr wrap="square" rtlCol="0">
            <a:spAutoFit/>
          </a:bodyPr>
          <a:lstStyle/>
          <a:p>
            <a:pPr algn="ctr"/>
            <a:r>
              <a:rPr lang="en-US" sz="2200" dirty="0"/>
              <a:t>Initial</a:t>
            </a:r>
          </a:p>
        </p:txBody>
      </p:sp>
      <p:grpSp>
        <p:nvGrpSpPr>
          <p:cNvPr id="7" name="Group 6">
            <a:extLst>
              <a:ext uri="{FF2B5EF4-FFF2-40B4-BE49-F238E27FC236}">
                <a16:creationId xmlns:a16="http://schemas.microsoft.com/office/drawing/2014/main" id="{919FB9CF-488A-B5EE-EE43-BE2742B6DCF7}"/>
              </a:ext>
            </a:extLst>
          </p:cNvPr>
          <p:cNvGrpSpPr/>
          <p:nvPr/>
        </p:nvGrpSpPr>
        <p:grpSpPr>
          <a:xfrm>
            <a:off x="807221" y="2373977"/>
            <a:ext cx="2174349" cy="2243866"/>
            <a:chOff x="4686299" y="2137634"/>
            <a:chExt cx="2638425" cy="2718498"/>
          </a:xfrm>
        </p:grpSpPr>
        <p:sp>
          <p:nvSpPr>
            <p:cNvPr id="10" name="Rectangle 9">
              <a:extLst>
                <a:ext uri="{FF2B5EF4-FFF2-40B4-BE49-F238E27FC236}">
                  <a16:creationId xmlns:a16="http://schemas.microsoft.com/office/drawing/2014/main" id="{85E6B3BF-5982-87EA-9E75-9AD0B03526DF}"/>
                </a:ext>
              </a:extLst>
            </p:cNvPr>
            <p:cNvSpPr/>
            <p:nvPr/>
          </p:nvSpPr>
          <p:spPr>
            <a:xfrm>
              <a:off x="4686299" y="2137634"/>
              <a:ext cx="2638425" cy="2718498"/>
            </a:xfrm>
            <a:prstGeom prst="rect">
              <a:avLst/>
            </a:prstGeom>
            <a:solidFill>
              <a:srgbClr val="888888"/>
            </a:solidFill>
            <a:ln w="9525">
              <a:solidFill>
                <a:schemeClr val="bg1"/>
              </a:solidFill>
            </a:ln>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008FB2F6-28B1-99D5-DBA7-D0EFADBE1B5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921776" y="2198446"/>
              <a:ext cx="2167469" cy="2596873"/>
            </a:xfrm>
            <a:prstGeom prst="rect">
              <a:avLst/>
            </a:prstGeom>
          </p:spPr>
        </p:pic>
      </p:grpSp>
      <p:grpSp>
        <p:nvGrpSpPr>
          <p:cNvPr id="35" name="Group 34">
            <a:extLst>
              <a:ext uri="{FF2B5EF4-FFF2-40B4-BE49-F238E27FC236}">
                <a16:creationId xmlns:a16="http://schemas.microsoft.com/office/drawing/2014/main" id="{49A866EF-23FC-0330-178F-C1829C2FD177}"/>
              </a:ext>
            </a:extLst>
          </p:cNvPr>
          <p:cNvGrpSpPr/>
          <p:nvPr/>
        </p:nvGrpSpPr>
        <p:grpSpPr>
          <a:xfrm>
            <a:off x="3175629" y="2379471"/>
            <a:ext cx="2174349" cy="2243866"/>
            <a:chOff x="4686299" y="2137634"/>
            <a:chExt cx="2638425" cy="2718498"/>
          </a:xfrm>
        </p:grpSpPr>
        <p:sp>
          <p:nvSpPr>
            <p:cNvPr id="36" name="Rectangle 35">
              <a:extLst>
                <a:ext uri="{FF2B5EF4-FFF2-40B4-BE49-F238E27FC236}">
                  <a16:creationId xmlns:a16="http://schemas.microsoft.com/office/drawing/2014/main" id="{96C3FA09-FFCE-7F06-8EFD-7660793CE6EF}"/>
                </a:ext>
              </a:extLst>
            </p:cNvPr>
            <p:cNvSpPr/>
            <p:nvPr/>
          </p:nvSpPr>
          <p:spPr>
            <a:xfrm>
              <a:off x="4686299" y="2137634"/>
              <a:ext cx="2638425" cy="2718498"/>
            </a:xfrm>
            <a:prstGeom prst="rect">
              <a:avLst/>
            </a:prstGeom>
            <a:solidFill>
              <a:srgbClr val="888888"/>
            </a:solidFill>
            <a:ln w="9525">
              <a:solidFill>
                <a:schemeClr val="bg1"/>
              </a:solidFill>
            </a:ln>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0F16F797-7D86-2196-566C-F9CAF244DEE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921776" y="2198446"/>
              <a:ext cx="2167469" cy="2596873"/>
            </a:xfrm>
            <a:prstGeom prst="rect">
              <a:avLst/>
            </a:prstGeom>
          </p:spPr>
        </p:pic>
      </p:grpSp>
      <p:sp>
        <p:nvSpPr>
          <p:cNvPr id="38" name="TextBox 37">
            <a:extLst>
              <a:ext uri="{FF2B5EF4-FFF2-40B4-BE49-F238E27FC236}">
                <a16:creationId xmlns:a16="http://schemas.microsoft.com/office/drawing/2014/main" id="{6B722AF9-BA6D-442A-AE52-C673F211356C}"/>
              </a:ext>
            </a:extLst>
          </p:cNvPr>
          <p:cNvSpPr txBox="1"/>
          <p:nvPr/>
        </p:nvSpPr>
        <p:spPr>
          <a:xfrm>
            <a:off x="995902" y="4801672"/>
            <a:ext cx="4160016" cy="769441"/>
          </a:xfrm>
          <a:prstGeom prst="rect">
            <a:avLst/>
          </a:prstGeom>
          <a:noFill/>
        </p:spPr>
        <p:txBody>
          <a:bodyPr wrap="square" rtlCol="0">
            <a:spAutoFit/>
          </a:bodyPr>
          <a:lstStyle/>
          <a:p>
            <a:pPr algn="ctr"/>
            <a:r>
              <a:rPr lang="en-US" sz="2200" dirty="0"/>
              <a:t>Distance between corresponding points on strands</a:t>
            </a:r>
          </a:p>
        </p:txBody>
      </p:sp>
      <p:grpSp>
        <p:nvGrpSpPr>
          <p:cNvPr id="56" name="Group 55">
            <a:extLst>
              <a:ext uri="{FF2B5EF4-FFF2-40B4-BE49-F238E27FC236}">
                <a16:creationId xmlns:a16="http://schemas.microsoft.com/office/drawing/2014/main" id="{6B1F3803-63FA-EE97-1F77-021F755CFF41}"/>
              </a:ext>
            </a:extLst>
          </p:cNvPr>
          <p:cNvGrpSpPr/>
          <p:nvPr/>
        </p:nvGrpSpPr>
        <p:grpSpPr>
          <a:xfrm>
            <a:off x="2079890" y="2695456"/>
            <a:ext cx="2463535" cy="1147350"/>
            <a:chOff x="1689365" y="2809875"/>
            <a:chExt cx="2463535" cy="1147350"/>
          </a:xfrm>
        </p:grpSpPr>
        <p:cxnSp>
          <p:nvCxnSpPr>
            <p:cNvPr id="40" name="Straight Connector 39">
              <a:extLst>
                <a:ext uri="{FF2B5EF4-FFF2-40B4-BE49-F238E27FC236}">
                  <a16:creationId xmlns:a16="http://schemas.microsoft.com/office/drawing/2014/main" id="{5460A714-53D2-2876-6682-19D431771356}"/>
                </a:ext>
              </a:extLst>
            </p:cNvPr>
            <p:cNvCxnSpPr/>
            <p:nvPr/>
          </p:nvCxnSpPr>
          <p:spPr>
            <a:xfrm>
              <a:off x="2009775" y="2809875"/>
              <a:ext cx="2143125" cy="228600"/>
            </a:xfrm>
            <a:prstGeom prst="line">
              <a:avLst/>
            </a:prstGeom>
            <a:ln w="38100">
              <a:headEnd type="oval" w="med" len="med"/>
              <a:tailEnd type="oval" w="med" len="med"/>
            </a:ln>
          </p:spPr>
          <p:style>
            <a:lnRef idx="2">
              <a:schemeClr val="dk1"/>
            </a:lnRef>
            <a:fillRef idx="0">
              <a:schemeClr val="dk1"/>
            </a:fillRef>
            <a:effectRef idx="1">
              <a:schemeClr val="dk1"/>
            </a:effectRef>
            <a:fontRef idx="minor">
              <a:schemeClr val="tx1"/>
            </a:fontRef>
          </p:style>
        </p:cxnSp>
        <p:cxnSp>
          <p:nvCxnSpPr>
            <p:cNvPr id="41" name="Straight Connector 40">
              <a:extLst>
                <a:ext uri="{FF2B5EF4-FFF2-40B4-BE49-F238E27FC236}">
                  <a16:creationId xmlns:a16="http://schemas.microsoft.com/office/drawing/2014/main" id="{A56A3F67-67CB-87A6-AADB-C0997E479228}"/>
                </a:ext>
              </a:extLst>
            </p:cNvPr>
            <p:cNvCxnSpPr>
              <a:cxnSpLocks/>
            </p:cNvCxnSpPr>
            <p:nvPr/>
          </p:nvCxnSpPr>
          <p:spPr>
            <a:xfrm>
              <a:off x="1689365" y="3378278"/>
              <a:ext cx="2368408" cy="72947"/>
            </a:xfrm>
            <a:prstGeom prst="line">
              <a:avLst/>
            </a:prstGeom>
            <a:ln w="38100">
              <a:headEnd type="oval" w="med" len="med"/>
              <a:tailEnd type="oval" w="med" len="med"/>
            </a:ln>
          </p:spPr>
          <p:style>
            <a:lnRef idx="2">
              <a:schemeClr val="dk1"/>
            </a:lnRef>
            <a:fillRef idx="0">
              <a:schemeClr val="dk1"/>
            </a:fillRef>
            <a:effectRef idx="1">
              <a:schemeClr val="dk1"/>
            </a:effectRef>
            <a:fontRef idx="minor">
              <a:schemeClr val="tx1"/>
            </a:fontRef>
          </p:style>
        </p:cxnSp>
        <p:cxnSp>
          <p:nvCxnSpPr>
            <p:cNvPr id="45" name="Straight Connector 44">
              <a:extLst>
                <a:ext uri="{FF2B5EF4-FFF2-40B4-BE49-F238E27FC236}">
                  <a16:creationId xmlns:a16="http://schemas.microsoft.com/office/drawing/2014/main" id="{98790484-1927-3ACE-1C07-A58795D412AF}"/>
                </a:ext>
              </a:extLst>
            </p:cNvPr>
            <p:cNvCxnSpPr>
              <a:cxnSpLocks/>
            </p:cNvCxnSpPr>
            <p:nvPr/>
          </p:nvCxnSpPr>
          <p:spPr>
            <a:xfrm>
              <a:off x="1720850" y="3957225"/>
              <a:ext cx="2365375" cy="0"/>
            </a:xfrm>
            <a:prstGeom prst="line">
              <a:avLst/>
            </a:prstGeom>
            <a:ln w="38100">
              <a:headEnd type="oval" w="med" len="med"/>
              <a:tailEnd type="oval" w="med" len="med"/>
            </a:ln>
          </p:spPr>
          <p:style>
            <a:lnRef idx="2">
              <a:schemeClr val="dk1"/>
            </a:lnRef>
            <a:fillRef idx="0">
              <a:schemeClr val="dk1"/>
            </a:fillRef>
            <a:effectRef idx="1">
              <a:schemeClr val="dk1"/>
            </a:effectRef>
            <a:fontRef idx="minor">
              <a:schemeClr val="tx1"/>
            </a:fontRef>
          </p:style>
        </p:cxnSp>
      </p:grpSp>
      <p:grpSp>
        <p:nvGrpSpPr>
          <p:cNvPr id="57" name="Group 56">
            <a:extLst>
              <a:ext uri="{FF2B5EF4-FFF2-40B4-BE49-F238E27FC236}">
                <a16:creationId xmlns:a16="http://schemas.microsoft.com/office/drawing/2014/main" id="{44FEC136-682A-772B-0FDB-868D60A45283}"/>
              </a:ext>
            </a:extLst>
          </p:cNvPr>
          <p:cNvGrpSpPr/>
          <p:nvPr/>
        </p:nvGrpSpPr>
        <p:grpSpPr>
          <a:xfrm>
            <a:off x="1373187" y="2958955"/>
            <a:ext cx="2541180" cy="674645"/>
            <a:chOff x="982662" y="3073374"/>
            <a:chExt cx="2541180" cy="674645"/>
          </a:xfrm>
        </p:grpSpPr>
        <p:cxnSp>
          <p:nvCxnSpPr>
            <p:cNvPr id="48" name="Straight Connector 47">
              <a:extLst>
                <a:ext uri="{FF2B5EF4-FFF2-40B4-BE49-F238E27FC236}">
                  <a16:creationId xmlns:a16="http://schemas.microsoft.com/office/drawing/2014/main" id="{2909A7EB-6958-971D-E0EC-DB72F9D399F0}"/>
                </a:ext>
              </a:extLst>
            </p:cNvPr>
            <p:cNvCxnSpPr>
              <a:cxnSpLocks/>
            </p:cNvCxnSpPr>
            <p:nvPr/>
          </p:nvCxnSpPr>
          <p:spPr>
            <a:xfrm>
              <a:off x="982662" y="3073374"/>
              <a:ext cx="2451101" cy="36608"/>
            </a:xfrm>
            <a:prstGeom prst="line">
              <a:avLst/>
            </a:prstGeom>
            <a:ln w="38100">
              <a:headEnd type="oval" w="med" len="med"/>
              <a:tailEnd type="oval" w="med" len="med"/>
            </a:ln>
          </p:spPr>
          <p:style>
            <a:lnRef idx="2">
              <a:schemeClr val="dk1"/>
            </a:lnRef>
            <a:fillRef idx="0">
              <a:schemeClr val="dk1"/>
            </a:fillRef>
            <a:effectRef idx="1">
              <a:schemeClr val="dk1"/>
            </a:effectRef>
            <a:fontRef idx="minor">
              <a:schemeClr val="tx1"/>
            </a:fontRef>
          </p:style>
        </p:cxnSp>
        <p:cxnSp>
          <p:nvCxnSpPr>
            <p:cNvPr id="51" name="Straight Connector 50">
              <a:extLst>
                <a:ext uri="{FF2B5EF4-FFF2-40B4-BE49-F238E27FC236}">
                  <a16:creationId xmlns:a16="http://schemas.microsoft.com/office/drawing/2014/main" id="{9DDA994B-C691-1710-DD2E-172D4DD6436D}"/>
                </a:ext>
              </a:extLst>
            </p:cNvPr>
            <p:cNvCxnSpPr>
              <a:cxnSpLocks/>
            </p:cNvCxnSpPr>
            <p:nvPr/>
          </p:nvCxnSpPr>
          <p:spPr>
            <a:xfrm>
              <a:off x="1135062" y="3707099"/>
              <a:ext cx="2388780" cy="40920"/>
            </a:xfrm>
            <a:prstGeom prst="line">
              <a:avLst/>
            </a:prstGeom>
            <a:ln w="38100">
              <a:headEnd type="oval" w="med" len="med"/>
              <a:tailEnd type="oval" w="med" len="med"/>
            </a:ln>
          </p:spPr>
          <p:style>
            <a:lnRef idx="2">
              <a:schemeClr val="dk1"/>
            </a:lnRef>
            <a:fillRef idx="0">
              <a:schemeClr val="dk1"/>
            </a:fillRef>
            <a:effectRef idx="1">
              <a:schemeClr val="dk1"/>
            </a:effectRef>
            <a:fontRef idx="minor">
              <a:schemeClr val="tx1"/>
            </a:fontRef>
          </p:style>
        </p:cxnSp>
      </p:grpSp>
      <p:sp>
        <p:nvSpPr>
          <p:cNvPr id="58" name="TextBox 57">
            <a:extLst>
              <a:ext uri="{FF2B5EF4-FFF2-40B4-BE49-F238E27FC236}">
                <a16:creationId xmlns:a16="http://schemas.microsoft.com/office/drawing/2014/main" id="{F6807E51-CE99-4284-3A9B-99A73355BFC1}"/>
              </a:ext>
            </a:extLst>
          </p:cNvPr>
          <p:cNvSpPr txBox="1"/>
          <p:nvPr/>
        </p:nvSpPr>
        <p:spPr>
          <a:xfrm>
            <a:off x="9406766" y="4929567"/>
            <a:ext cx="1947034" cy="430887"/>
          </a:xfrm>
          <a:prstGeom prst="rect">
            <a:avLst/>
          </a:prstGeom>
          <a:noFill/>
        </p:spPr>
        <p:txBody>
          <a:bodyPr wrap="square" rtlCol="0">
            <a:spAutoFit/>
          </a:bodyPr>
          <a:lstStyle/>
          <a:p>
            <a:pPr algn="ctr"/>
            <a:r>
              <a:rPr lang="en-US" sz="2200" dirty="0"/>
              <a:t>Optimized</a:t>
            </a:r>
          </a:p>
        </p:txBody>
      </p:sp>
      <p:pic>
        <p:nvPicPr>
          <p:cNvPr id="59" name="naive_opt">
            <a:hlinkClick r:id="" action="ppaction://media"/>
            <a:extLst>
              <a:ext uri="{FF2B5EF4-FFF2-40B4-BE49-F238E27FC236}">
                <a16:creationId xmlns:a16="http://schemas.microsoft.com/office/drawing/2014/main" id="{5E42886E-D497-FB35-482D-338320549CFB}"/>
              </a:ext>
            </a:extLst>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9481185" y="2424172"/>
            <a:ext cx="1783080" cy="2139696"/>
          </a:xfrm>
          <a:prstGeom prst="rect">
            <a:avLst/>
          </a:prstGeom>
        </p:spPr>
      </p:pic>
      <p:grpSp>
        <p:nvGrpSpPr>
          <p:cNvPr id="64" name="Group 63">
            <a:extLst>
              <a:ext uri="{FF2B5EF4-FFF2-40B4-BE49-F238E27FC236}">
                <a16:creationId xmlns:a16="http://schemas.microsoft.com/office/drawing/2014/main" id="{D5155C17-3E06-4AF8-A2D3-AB020638A578}"/>
              </a:ext>
            </a:extLst>
          </p:cNvPr>
          <p:cNvGrpSpPr/>
          <p:nvPr/>
        </p:nvGrpSpPr>
        <p:grpSpPr>
          <a:xfrm flipH="1">
            <a:off x="6651222" y="2871549"/>
            <a:ext cx="270301" cy="311323"/>
            <a:chOff x="7908513" y="2768394"/>
            <a:chExt cx="270301" cy="311323"/>
          </a:xfrm>
        </p:grpSpPr>
        <p:sp>
          <p:nvSpPr>
            <p:cNvPr id="65" name="Arrow: Circular 64">
              <a:extLst>
                <a:ext uri="{FF2B5EF4-FFF2-40B4-BE49-F238E27FC236}">
                  <a16:creationId xmlns:a16="http://schemas.microsoft.com/office/drawing/2014/main" id="{1FD472A6-0792-CE69-36FE-2641D3CFD4CA}"/>
                </a:ext>
              </a:extLst>
            </p:cNvPr>
            <p:cNvSpPr/>
            <p:nvPr/>
          </p:nvSpPr>
          <p:spPr>
            <a:xfrm>
              <a:off x="7908513" y="2768394"/>
              <a:ext cx="270301" cy="311323"/>
            </a:xfrm>
            <a:prstGeom prst="circularArrow">
              <a:avLst>
                <a:gd name="adj1" fmla="val 0"/>
                <a:gd name="adj2" fmla="val 1142319"/>
                <a:gd name="adj3" fmla="val 18259629"/>
                <a:gd name="adj4" fmla="val 1535402"/>
                <a:gd name="adj5" fmla="val 12500"/>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66" name="Straight Arrow Connector 65">
              <a:extLst>
                <a:ext uri="{FF2B5EF4-FFF2-40B4-BE49-F238E27FC236}">
                  <a16:creationId xmlns:a16="http://schemas.microsoft.com/office/drawing/2014/main" id="{F0458C0B-A038-A7B4-F8E8-8F5658CDB95C}"/>
                </a:ext>
              </a:extLst>
            </p:cNvPr>
            <p:cNvCxnSpPr>
              <a:cxnSpLocks/>
            </p:cNvCxnSpPr>
            <p:nvPr/>
          </p:nvCxnSpPr>
          <p:spPr>
            <a:xfrm>
              <a:off x="7978497" y="2870708"/>
              <a:ext cx="111529" cy="104825"/>
            </a:xfrm>
            <a:prstGeom prst="straightConnector1">
              <a:avLst/>
            </a:prstGeom>
            <a:ln>
              <a:tailEnd type="triangle"/>
            </a:ln>
            <a:scene3d>
              <a:camera prst="isometricOffAxis1Top"/>
              <a:lightRig rig="threePt" dir="t"/>
            </a:scene3d>
          </p:spPr>
          <p:style>
            <a:lnRef idx="2">
              <a:schemeClr val="dk1"/>
            </a:lnRef>
            <a:fillRef idx="0">
              <a:schemeClr val="dk1"/>
            </a:fillRef>
            <a:effectRef idx="1">
              <a:schemeClr val="dk1"/>
            </a:effectRef>
            <a:fontRef idx="minor">
              <a:schemeClr val="tx1"/>
            </a:fontRef>
          </p:style>
        </p:cxnSp>
      </p:grpSp>
      <p:grpSp>
        <p:nvGrpSpPr>
          <p:cNvPr id="71" name="Group 70">
            <a:extLst>
              <a:ext uri="{FF2B5EF4-FFF2-40B4-BE49-F238E27FC236}">
                <a16:creationId xmlns:a16="http://schemas.microsoft.com/office/drawing/2014/main" id="{F4CB8E44-351D-2961-A51C-3C1310C47B55}"/>
              </a:ext>
            </a:extLst>
          </p:cNvPr>
          <p:cNvGrpSpPr/>
          <p:nvPr/>
        </p:nvGrpSpPr>
        <p:grpSpPr>
          <a:xfrm>
            <a:off x="10324646" y="2794031"/>
            <a:ext cx="628469" cy="403063"/>
            <a:chOff x="7539990" y="2708117"/>
            <a:chExt cx="628469" cy="403063"/>
          </a:xfrm>
        </p:grpSpPr>
        <p:sp>
          <p:nvSpPr>
            <p:cNvPr id="72" name="Arrow: Circular 71">
              <a:extLst>
                <a:ext uri="{FF2B5EF4-FFF2-40B4-BE49-F238E27FC236}">
                  <a16:creationId xmlns:a16="http://schemas.microsoft.com/office/drawing/2014/main" id="{88B04C1D-D347-543D-71E9-AEF668DAAB20}"/>
                </a:ext>
              </a:extLst>
            </p:cNvPr>
            <p:cNvSpPr/>
            <p:nvPr/>
          </p:nvSpPr>
          <p:spPr>
            <a:xfrm rot="21272048">
              <a:off x="7952796" y="2708117"/>
              <a:ext cx="112490" cy="403063"/>
            </a:xfrm>
            <a:prstGeom prst="circularArrow">
              <a:avLst>
                <a:gd name="adj1" fmla="val 0"/>
                <a:gd name="adj2" fmla="val 1142319"/>
                <a:gd name="adj3" fmla="val 18259629"/>
                <a:gd name="adj4" fmla="val 3690820"/>
                <a:gd name="adj5" fmla="val 12500"/>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73" name="Straight Arrow Connector 72">
              <a:extLst>
                <a:ext uri="{FF2B5EF4-FFF2-40B4-BE49-F238E27FC236}">
                  <a16:creationId xmlns:a16="http://schemas.microsoft.com/office/drawing/2014/main" id="{E340E6F3-CA9F-EBD0-2173-FDDDB661E885}"/>
                </a:ext>
              </a:extLst>
            </p:cNvPr>
            <p:cNvCxnSpPr>
              <a:cxnSpLocks/>
            </p:cNvCxnSpPr>
            <p:nvPr/>
          </p:nvCxnSpPr>
          <p:spPr>
            <a:xfrm flipV="1">
              <a:off x="7539990" y="2909649"/>
              <a:ext cx="628469" cy="6467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81" name="Group 80">
            <a:extLst>
              <a:ext uri="{FF2B5EF4-FFF2-40B4-BE49-F238E27FC236}">
                <a16:creationId xmlns:a16="http://schemas.microsoft.com/office/drawing/2014/main" id="{AB634C28-9191-E228-ADA5-818FE527A35E}"/>
              </a:ext>
            </a:extLst>
          </p:cNvPr>
          <p:cNvGrpSpPr/>
          <p:nvPr/>
        </p:nvGrpSpPr>
        <p:grpSpPr>
          <a:xfrm>
            <a:off x="9567047" y="2784795"/>
            <a:ext cx="605653" cy="403063"/>
            <a:chOff x="9567047" y="2784795"/>
            <a:chExt cx="605653" cy="403063"/>
          </a:xfrm>
        </p:grpSpPr>
        <p:grpSp>
          <p:nvGrpSpPr>
            <p:cNvPr id="75" name="Group 74">
              <a:extLst>
                <a:ext uri="{FF2B5EF4-FFF2-40B4-BE49-F238E27FC236}">
                  <a16:creationId xmlns:a16="http://schemas.microsoft.com/office/drawing/2014/main" id="{51A58FD1-2471-2A23-11BD-6C6E931594B1}"/>
                </a:ext>
              </a:extLst>
            </p:cNvPr>
            <p:cNvGrpSpPr/>
            <p:nvPr/>
          </p:nvGrpSpPr>
          <p:grpSpPr>
            <a:xfrm rot="20787862" flipH="1">
              <a:off x="9567047" y="2784795"/>
              <a:ext cx="349022" cy="403063"/>
              <a:chOff x="7818791" y="2708117"/>
              <a:chExt cx="349022" cy="403063"/>
            </a:xfrm>
          </p:grpSpPr>
          <p:sp>
            <p:nvSpPr>
              <p:cNvPr id="76" name="Arrow: Circular 75">
                <a:extLst>
                  <a:ext uri="{FF2B5EF4-FFF2-40B4-BE49-F238E27FC236}">
                    <a16:creationId xmlns:a16="http://schemas.microsoft.com/office/drawing/2014/main" id="{78B4EB09-B745-D8A2-1866-F747093D0F15}"/>
                  </a:ext>
                </a:extLst>
              </p:cNvPr>
              <p:cNvSpPr/>
              <p:nvPr/>
            </p:nvSpPr>
            <p:spPr>
              <a:xfrm rot="21272048">
                <a:off x="7952796" y="2708117"/>
                <a:ext cx="112490" cy="403063"/>
              </a:xfrm>
              <a:prstGeom prst="circularArrow">
                <a:avLst>
                  <a:gd name="adj1" fmla="val 0"/>
                  <a:gd name="adj2" fmla="val 1142319"/>
                  <a:gd name="adj3" fmla="val 18259629"/>
                  <a:gd name="adj4" fmla="val 3690820"/>
                  <a:gd name="adj5" fmla="val 12500"/>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77" name="Straight Arrow Connector 76">
                <a:extLst>
                  <a:ext uri="{FF2B5EF4-FFF2-40B4-BE49-F238E27FC236}">
                    <a16:creationId xmlns:a16="http://schemas.microsoft.com/office/drawing/2014/main" id="{C3988001-4D7B-D0A1-A630-349445191373}"/>
                  </a:ext>
                </a:extLst>
              </p:cNvPr>
              <p:cNvCxnSpPr>
                <a:cxnSpLocks/>
              </p:cNvCxnSpPr>
              <p:nvPr/>
            </p:nvCxnSpPr>
            <p:spPr>
              <a:xfrm rot="20787862">
                <a:off x="7818791" y="2904202"/>
                <a:ext cx="349022" cy="4694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cxnSp>
          <p:nvCxnSpPr>
            <p:cNvPr id="80" name="Straight Connector 79">
              <a:extLst>
                <a:ext uri="{FF2B5EF4-FFF2-40B4-BE49-F238E27FC236}">
                  <a16:creationId xmlns:a16="http://schemas.microsoft.com/office/drawing/2014/main" id="{18E0831B-B756-80BA-3FEF-C8A437E1D212}"/>
                </a:ext>
              </a:extLst>
            </p:cNvPr>
            <p:cNvCxnSpPr>
              <a:cxnSpLocks/>
            </p:cNvCxnSpPr>
            <p:nvPr/>
          </p:nvCxnSpPr>
          <p:spPr>
            <a:xfrm flipV="1">
              <a:off x="9989344" y="2946248"/>
              <a:ext cx="183356" cy="25265"/>
            </a:xfrm>
            <a:prstGeom prst="line">
              <a:avLst/>
            </a:prstGeom>
          </p:spPr>
          <p:style>
            <a:lnRef idx="2">
              <a:schemeClr val="dk1"/>
            </a:lnRef>
            <a:fillRef idx="0">
              <a:schemeClr val="dk1"/>
            </a:fillRef>
            <a:effectRef idx="1">
              <a:schemeClr val="dk1"/>
            </a:effectRef>
            <a:fontRef idx="minor">
              <a:schemeClr val="tx1"/>
            </a:fontRef>
          </p:style>
        </p:cxnSp>
      </p:grpSp>
      <p:grpSp>
        <p:nvGrpSpPr>
          <p:cNvPr id="85" name="Group 84">
            <a:extLst>
              <a:ext uri="{FF2B5EF4-FFF2-40B4-BE49-F238E27FC236}">
                <a16:creationId xmlns:a16="http://schemas.microsoft.com/office/drawing/2014/main" id="{30E2F813-E47B-5859-0753-68571D268E9E}"/>
              </a:ext>
            </a:extLst>
          </p:cNvPr>
          <p:cNvGrpSpPr/>
          <p:nvPr/>
        </p:nvGrpSpPr>
        <p:grpSpPr>
          <a:xfrm>
            <a:off x="7908513" y="2768394"/>
            <a:ext cx="270301" cy="311323"/>
            <a:chOff x="7908513" y="2768394"/>
            <a:chExt cx="270301" cy="311323"/>
          </a:xfrm>
        </p:grpSpPr>
        <p:sp>
          <p:nvSpPr>
            <p:cNvPr id="29" name="Arrow: Circular 28">
              <a:extLst>
                <a:ext uri="{FF2B5EF4-FFF2-40B4-BE49-F238E27FC236}">
                  <a16:creationId xmlns:a16="http://schemas.microsoft.com/office/drawing/2014/main" id="{74ABE5F7-DF09-2FAF-E951-33872C034DFD}"/>
                </a:ext>
              </a:extLst>
            </p:cNvPr>
            <p:cNvSpPr/>
            <p:nvPr/>
          </p:nvSpPr>
          <p:spPr>
            <a:xfrm>
              <a:off x="7908513" y="2768394"/>
              <a:ext cx="270301" cy="311323"/>
            </a:xfrm>
            <a:prstGeom prst="circularArrow">
              <a:avLst>
                <a:gd name="adj1" fmla="val 0"/>
                <a:gd name="adj2" fmla="val 1142319"/>
                <a:gd name="adj3" fmla="val 18259629"/>
                <a:gd name="adj4" fmla="val 1535402"/>
                <a:gd name="adj5" fmla="val 12500"/>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84" name="Straight Arrow Connector 83">
              <a:extLst>
                <a:ext uri="{FF2B5EF4-FFF2-40B4-BE49-F238E27FC236}">
                  <a16:creationId xmlns:a16="http://schemas.microsoft.com/office/drawing/2014/main" id="{8E877C3F-9C76-BA5D-3A07-939B8AF466D3}"/>
                </a:ext>
              </a:extLst>
            </p:cNvPr>
            <p:cNvCxnSpPr>
              <a:cxnSpLocks/>
            </p:cNvCxnSpPr>
            <p:nvPr/>
          </p:nvCxnSpPr>
          <p:spPr>
            <a:xfrm flipV="1">
              <a:off x="7985683" y="2896735"/>
              <a:ext cx="115960" cy="107265"/>
            </a:xfrm>
            <a:prstGeom prst="straightConnector1">
              <a:avLst/>
            </a:prstGeom>
            <a:ln>
              <a:tailEnd type="triangle"/>
            </a:ln>
            <a:scene3d>
              <a:camera prst="isometricOffAxis1Top"/>
              <a:lightRig rig="threePt" dir="t"/>
            </a:scene3d>
          </p:spPr>
          <p:style>
            <a:lnRef idx="2">
              <a:schemeClr val="dk1"/>
            </a:lnRef>
            <a:fillRef idx="0">
              <a:schemeClr val="dk1"/>
            </a:fillRef>
            <a:effectRef idx="1">
              <a:schemeClr val="dk1"/>
            </a:effectRef>
            <a:fontRef idx="minor">
              <a:schemeClr val="tx1"/>
            </a:fontRef>
          </p:style>
        </p:cxnSp>
      </p:grpSp>
    </p:spTree>
    <p:custDataLst>
      <p:tags r:id="rId1"/>
    </p:custDataLst>
    <p:extLst>
      <p:ext uri="{BB962C8B-B14F-4D97-AF65-F5344CB8AC3E}">
        <p14:creationId xmlns:p14="http://schemas.microsoft.com/office/powerpoint/2010/main" val="34236490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500"/>
                                        <p:tgtEl>
                                          <p:spTgt spid="5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0"/>
                                        </p:tgtEl>
                                        <p:attrNameLst>
                                          <p:attrName>style.visibility</p:attrName>
                                        </p:attrNameLst>
                                      </p:cBhvr>
                                      <p:to>
                                        <p:strVal val="visible"/>
                                      </p:to>
                                    </p:set>
                                    <p:animEffect transition="in" filter="fade">
                                      <p:cBhvr>
                                        <p:cTn id="20" dur="500"/>
                                        <p:tgtEl>
                                          <p:spTgt spid="60"/>
                                        </p:tgtEl>
                                      </p:cBhvr>
                                    </p:animEffect>
                                  </p:childTnLst>
                                </p:cTn>
                              </p:par>
                              <p:par>
                                <p:cTn id="21" presetID="10" presetClass="entr" presetSubtype="0" fill="hold" nodeType="with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fade">
                                      <p:cBhvr>
                                        <p:cTn id="23" dur="500"/>
                                        <p:tgtEl>
                                          <p:spTgt spid="5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par>
                                <p:cTn id="33" presetID="10" presetClass="entr" presetSubtype="0" fill="hold" nodeType="withEffect">
                                  <p:stCondLst>
                                    <p:cond delay="0"/>
                                  </p:stCondLst>
                                  <p:childTnLst>
                                    <p:set>
                                      <p:cBhvr>
                                        <p:cTn id="34" dur="1" fill="hold">
                                          <p:stCondLst>
                                            <p:cond delay="0"/>
                                          </p:stCondLst>
                                        </p:cTn>
                                        <p:tgtEl>
                                          <p:spTgt spid="71"/>
                                        </p:tgtEl>
                                        <p:attrNameLst>
                                          <p:attrName>style.visibility</p:attrName>
                                        </p:attrNameLst>
                                      </p:cBhvr>
                                      <p:to>
                                        <p:strVal val="visible"/>
                                      </p:to>
                                    </p:set>
                                    <p:animEffect transition="in" filter="fade">
                                      <p:cBhvr>
                                        <p:cTn id="35" dur="500"/>
                                        <p:tgtEl>
                                          <p:spTgt spid="71"/>
                                        </p:tgtEl>
                                      </p:cBhvr>
                                    </p:animEffect>
                                  </p:childTnLst>
                                </p:cTn>
                              </p:par>
                              <p:par>
                                <p:cTn id="36" presetID="10" presetClass="entr" presetSubtype="0" fill="hold" nodeType="withEffect">
                                  <p:stCondLst>
                                    <p:cond delay="0"/>
                                  </p:stCondLst>
                                  <p:childTnLst>
                                    <p:set>
                                      <p:cBhvr>
                                        <p:cTn id="37" dur="1" fill="hold">
                                          <p:stCondLst>
                                            <p:cond delay="0"/>
                                          </p:stCondLst>
                                        </p:cTn>
                                        <p:tgtEl>
                                          <p:spTgt spid="81"/>
                                        </p:tgtEl>
                                        <p:attrNameLst>
                                          <p:attrName>style.visibility</p:attrName>
                                        </p:attrNameLst>
                                      </p:cBhvr>
                                      <p:to>
                                        <p:strVal val="visible"/>
                                      </p:to>
                                    </p:set>
                                    <p:animEffect transition="in" filter="fade">
                                      <p:cBhvr>
                                        <p:cTn id="38" dur="500"/>
                                        <p:tgtEl>
                                          <p:spTgt spid="81"/>
                                        </p:tgtEl>
                                      </p:cBhvr>
                                    </p:animEffect>
                                  </p:childTnLst>
                                </p:cTn>
                              </p:par>
                              <p:par>
                                <p:cTn id="39" presetID="10" presetClass="entr" presetSubtype="0" fill="hold" nodeType="withEffect">
                                  <p:stCondLst>
                                    <p:cond delay="0"/>
                                  </p:stCondLst>
                                  <p:childTnLst>
                                    <p:set>
                                      <p:cBhvr>
                                        <p:cTn id="40" dur="1" fill="hold">
                                          <p:stCondLst>
                                            <p:cond delay="0"/>
                                          </p:stCondLst>
                                        </p:cTn>
                                        <p:tgtEl>
                                          <p:spTgt spid="85"/>
                                        </p:tgtEl>
                                        <p:attrNameLst>
                                          <p:attrName>style.visibility</p:attrName>
                                        </p:attrNameLst>
                                      </p:cBhvr>
                                      <p:to>
                                        <p:strVal val="visible"/>
                                      </p:to>
                                    </p:set>
                                    <p:animEffect transition="in" filter="fade">
                                      <p:cBhvr>
                                        <p:cTn id="41" dur="500"/>
                                        <p:tgtEl>
                                          <p:spTgt spid="85"/>
                                        </p:tgtEl>
                                      </p:cBhvr>
                                    </p:animEffect>
                                  </p:childTnLst>
                                </p:cTn>
                              </p:par>
                              <p:par>
                                <p:cTn id="42" presetID="10" presetClass="entr" presetSubtype="0" fill="hold" nodeType="withEffect">
                                  <p:stCondLst>
                                    <p:cond delay="0"/>
                                  </p:stCondLst>
                                  <p:childTnLst>
                                    <p:set>
                                      <p:cBhvr>
                                        <p:cTn id="43" dur="1" fill="hold">
                                          <p:stCondLst>
                                            <p:cond delay="0"/>
                                          </p:stCondLst>
                                        </p:cTn>
                                        <p:tgtEl>
                                          <p:spTgt spid="64"/>
                                        </p:tgtEl>
                                        <p:attrNameLst>
                                          <p:attrName>style.visibility</p:attrName>
                                        </p:attrNameLst>
                                      </p:cBhvr>
                                      <p:to>
                                        <p:strVal val="visible"/>
                                      </p:to>
                                    </p:set>
                                    <p:animEffect transition="in" filter="fade">
                                      <p:cBhvr>
                                        <p:cTn id="44" dur="500"/>
                                        <p:tgtEl>
                                          <p:spTgt spid="64"/>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5000" fill="hold"/>
                                        <p:tgtEl>
                                          <p:spTgt spid="59"/>
                                        </p:tgtEl>
                                      </p:cBhvr>
                                    </p:cmd>
                                  </p:childTnLst>
                                </p:cTn>
                              </p:par>
                              <p:par>
                                <p:cTn id="49" presetID="10" presetClass="exit" presetSubtype="0" fill="hold" grpId="1" nodeType="withEffect">
                                  <p:stCondLst>
                                    <p:cond delay="0"/>
                                  </p:stCondLst>
                                  <p:childTnLst>
                                    <p:animEffect transition="out" filter="fade">
                                      <p:cBhvr>
                                        <p:cTn id="50" dur="500"/>
                                        <p:tgtEl>
                                          <p:spTgt spid="5"/>
                                        </p:tgtEl>
                                      </p:cBhvr>
                                    </p:animEffect>
                                    <p:set>
                                      <p:cBhvr>
                                        <p:cTn id="51" dur="1" fill="hold">
                                          <p:stCondLst>
                                            <p:cond delay="499"/>
                                          </p:stCondLst>
                                        </p:cTn>
                                        <p:tgtEl>
                                          <p:spTgt spid="5"/>
                                        </p:tgtEl>
                                        <p:attrNameLst>
                                          <p:attrName>style.visibility</p:attrName>
                                        </p:attrNameLst>
                                      </p:cBhvr>
                                      <p:to>
                                        <p:strVal val="hidden"/>
                                      </p:to>
                                    </p:set>
                                  </p:childTnLst>
                                </p:cTn>
                              </p:par>
                              <p:par>
                                <p:cTn id="52" presetID="10" presetClass="entr" presetSubtype="0" fill="hold" grpId="0" nodeType="with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5" fill="hold" display="0">
                  <p:stCondLst>
                    <p:cond delay="indefinite"/>
                  </p:stCondLst>
                </p:cTn>
                <p:tgtEl>
                  <p:spTgt spid="59"/>
                </p:tgtEl>
              </p:cMediaNode>
            </p:video>
          </p:childTnLst>
        </p:cTn>
      </p:par>
    </p:tnLst>
    <p:bldLst>
      <p:bldP spid="60" grpId="0" animBg="1"/>
      <p:bldP spid="12" grpId="0" animBg="1"/>
      <p:bldP spid="16" grpId="0"/>
      <p:bldP spid="5" grpId="0"/>
      <p:bldP spid="5" grpId="1"/>
      <p:bldP spid="5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60B0F-C231-85B8-FE8F-DA3A1709DB19}"/>
              </a:ext>
            </a:extLst>
          </p:cNvPr>
          <p:cNvSpPr>
            <a:spLocks noGrp="1"/>
          </p:cNvSpPr>
          <p:nvPr>
            <p:ph type="title"/>
          </p:nvPr>
        </p:nvSpPr>
        <p:spPr/>
        <p:txBody>
          <a:bodyPr/>
          <a:lstStyle/>
          <a:p>
            <a:r>
              <a:rPr lang="en-US" dirty="0"/>
              <a:t>Guide and Operator Ambiguity</a:t>
            </a:r>
          </a:p>
        </p:txBody>
      </p:sp>
      <p:sp>
        <p:nvSpPr>
          <p:cNvPr id="4" name="Slide Number Placeholder 3">
            <a:extLst>
              <a:ext uri="{FF2B5EF4-FFF2-40B4-BE49-F238E27FC236}">
                <a16:creationId xmlns:a16="http://schemas.microsoft.com/office/drawing/2014/main" id="{9772B254-A0E4-E18D-868C-FD2EDAC629C5}"/>
              </a:ext>
            </a:extLst>
          </p:cNvPr>
          <p:cNvSpPr>
            <a:spLocks noGrp="1"/>
          </p:cNvSpPr>
          <p:nvPr>
            <p:ph type="sldNum" sz="quarter" idx="12"/>
          </p:nvPr>
        </p:nvSpPr>
        <p:spPr/>
        <p:txBody>
          <a:bodyPr/>
          <a:lstStyle/>
          <a:p>
            <a:fld id="{42F90245-33E3-4084-9340-EB643E9E9AF0}" type="slidenum">
              <a:rPr lang="en-US" sz="2200" smtClean="0"/>
              <a:t>13</a:t>
            </a:fld>
            <a:endParaRPr lang="en-US" sz="2200" dirty="0"/>
          </a:p>
        </p:txBody>
      </p:sp>
      <p:grpSp>
        <p:nvGrpSpPr>
          <p:cNvPr id="5" name="Group 4">
            <a:extLst>
              <a:ext uri="{FF2B5EF4-FFF2-40B4-BE49-F238E27FC236}">
                <a16:creationId xmlns:a16="http://schemas.microsoft.com/office/drawing/2014/main" id="{58512EAD-6B42-3AEA-08FB-E829DDAA3803}"/>
              </a:ext>
            </a:extLst>
          </p:cNvPr>
          <p:cNvGrpSpPr/>
          <p:nvPr/>
        </p:nvGrpSpPr>
        <p:grpSpPr>
          <a:xfrm>
            <a:off x="3576031" y="2591561"/>
            <a:ext cx="2174349" cy="2243866"/>
            <a:chOff x="4686299" y="2137634"/>
            <a:chExt cx="2638425" cy="2718498"/>
          </a:xfrm>
        </p:grpSpPr>
        <p:sp>
          <p:nvSpPr>
            <p:cNvPr id="6" name="Rectangle 5">
              <a:extLst>
                <a:ext uri="{FF2B5EF4-FFF2-40B4-BE49-F238E27FC236}">
                  <a16:creationId xmlns:a16="http://schemas.microsoft.com/office/drawing/2014/main" id="{41122F34-CE69-CE51-D0CF-520D73804C20}"/>
                </a:ext>
              </a:extLst>
            </p:cNvPr>
            <p:cNvSpPr/>
            <p:nvPr/>
          </p:nvSpPr>
          <p:spPr>
            <a:xfrm>
              <a:off x="4686299" y="2137634"/>
              <a:ext cx="2638425" cy="2718498"/>
            </a:xfrm>
            <a:prstGeom prst="rect">
              <a:avLst/>
            </a:prstGeom>
            <a:solidFill>
              <a:srgbClr val="888888"/>
            </a:solidFill>
            <a:ln w="9525">
              <a:solidFill>
                <a:schemeClr val="bg1"/>
              </a:solidFill>
            </a:ln>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02C501C-0544-1BE5-8759-1E8AD7DF384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921776" y="2198446"/>
              <a:ext cx="2167469" cy="2596873"/>
            </a:xfrm>
            <a:prstGeom prst="rect">
              <a:avLst/>
            </a:prstGeom>
          </p:spPr>
        </p:pic>
      </p:grpSp>
      <p:sp>
        <p:nvSpPr>
          <p:cNvPr id="9" name="Rectangle 8">
            <a:extLst>
              <a:ext uri="{FF2B5EF4-FFF2-40B4-BE49-F238E27FC236}">
                <a16:creationId xmlns:a16="http://schemas.microsoft.com/office/drawing/2014/main" id="{45D4AA77-7820-4041-5DCB-DF45CCEDFBC8}"/>
              </a:ext>
            </a:extLst>
          </p:cNvPr>
          <p:cNvSpPr/>
          <p:nvPr/>
        </p:nvSpPr>
        <p:spPr>
          <a:xfrm>
            <a:off x="6497447" y="2591561"/>
            <a:ext cx="2174349" cy="2243866"/>
          </a:xfrm>
          <a:prstGeom prst="rect">
            <a:avLst/>
          </a:prstGeom>
          <a:solidFill>
            <a:srgbClr val="888888"/>
          </a:solidFill>
          <a:ln w="9525">
            <a:solidFill>
              <a:schemeClr val="bg1"/>
            </a:solidFill>
          </a:ln>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C8C36DF-5690-129C-D4ED-4C0884548EDB}"/>
              </a:ext>
            </a:extLst>
          </p:cNvPr>
          <p:cNvSpPr txBox="1"/>
          <p:nvPr/>
        </p:nvSpPr>
        <p:spPr>
          <a:xfrm>
            <a:off x="3684365" y="5024589"/>
            <a:ext cx="1947034" cy="430887"/>
          </a:xfrm>
          <a:prstGeom prst="rect">
            <a:avLst/>
          </a:prstGeom>
          <a:noFill/>
        </p:spPr>
        <p:txBody>
          <a:bodyPr wrap="square" rtlCol="0">
            <a:spAutoFit/>
          </a:bodyPr>
          <a:lstStyle/>
          <a:p>
            <a:pPr algn="ctr"/>
            <a:r>
              <a:rPr lang="en-US" sz="2200" dirty="0"/>
              <a:t>Target Strands</a:t>
            </a:r>
          </a:p>
        </p:txBody>
      </p:sp>
      <p:sp>
        <p:nvSpPr>
          <p:cNvPr id="14" name="TextBox 13">
            <a:extLst>
              <a:ext uri="{FF2B5EF4-FFF2-40B4-BE49-F238E27FC236}">
                <a16:creationId xmlns:a16="http://schemas.microsoft.com/office/drawing/2014/main" id="{8F7A0291-D16B-02A9-CAC9-E07E69FDC6D8}"/>
              </a:ext>
            </a:extLst>
          </p:cNvPr>
          <p:cNvSpPr txBox="1"/>
          <p:nvPr/>
        </p:nvSpPr>
        <p:spPr>
          <a:xfrm>
            <a:off x="6612585" y="5024590"/>
            <a:ext cx="1947034" cy="430887"/>
          </a:xfrm>
          <a:prstGeom prst="rect">
            <a:avLst/>
          </a:prstGeom>
          <a:noFill/>
        </p:spPr>
        <p:txBody>
          <a:bodyPr wrap="square" rtlCol="0">
            <a:spAutoFit/>
          </a:bodyPr>
          <a:lstStyle/>
          <a:p>
            <a:pPr algn="ctr"/>
            <a:r>
              <a:rPr lang="en-US" sz="2200" dirty="0"/>
              <a:t>Initial</a:t>
            </a:r>
          </a:p>
        </p:txBody>
      </p:sp>
      <p:sp>
        <p:nvSpPr>
          <p:cNvPr id="15" name="TextBox 14">
            <a:extLst>
              <a:ext uri="{FF2B5EF4-FFF2-40B4-BE49-F238E27FC236}">
                <a16:creationId xmlns:a16="http://schemas.microsoft.com/office/drawing/2014/main" id="{F5522C69-73B8-B270-A094-847752445704}"/>
              </a:ext>
            </a:extLst>
          </p:cNvPr>
          <p:cNvSpPr txBox="1"/>
          <p:nvPr/>
        </p:nvSpPr>
        <p:spPr>
          <a:xfrm>
            <a:off x="6612585" y="5024589"/>
            <a:ext cx="1947034" cy="430887"/>
          </a:xfrm>
          <a:prstGeom prst="rect">
            <a:avLst/>
          </a:prstGeom>
          <a:noFill/>
        </p:spPr>
        <p:txBody>
          <a:bodyPr wrap="square" rtlCol="0">
            <a:spAutoFit/>
          </a:bodyPr>
          <a:lstStyle/>
          <a:p>
            <a:pPr algn="ctr"/>
            <a:r>
              <a:rPr lang="en-US" sz="2200" dirty="0"/>
              <a:t>Optimized</a:t>
            </a:r>
          </a:p>
        </p:txBody>
      </p:sp>
      <p:grpSp>
        <p:nvGrpSpPr>
          <p:cNvPr id="24" name="Group 23">
            <a:extLst>
              <a:ext uri="{FF2B5EF4-FFF2-40B4-BE49-F238E27FC236}">
                <a16:creationId xmlns:a16="http://schemas.microsoft.com/office/drawing/2014/main" id="{24B12566-232A-EA9A-3E29-C28B81202DD0}"/>
              </a:ext>
            </a:extLst>
          </p:cNvPr>
          <p:cNvGrpSpPr/>
          <p:nvPr/>
        </p:nvGrpSpPr>
        <p:grpSpPr>
          <a:xfrm>
            <a:off x="1628996" y="2986947"/>
            <a:ext cx="1947034" cy="1453089"/>
            <a:chOff x="1162273" y="3238748"/>
            <a:chExt cx="1947034" cy="1453089"/>
          </a:xfrm>
        </p:grpSpPr>
        <p:sp>
          <p:nvSpPr>
            <p:cNvPr id="19" name="TextBox 18">
              <a:extLst>
                <a:ext uri="{FF2B5EF4-FFF2-40B4-BE49-F238E27FC236}">
                  <a16:creationId xmlns:a16="http://schemas.microsoft.com/office/drawing/2014/main" id="{F27CC27B-9D2B-DAD5-0371-D1428996326A}"/>
                </a:ext>
              </a:extLst>
            </p:cNvPr>
            <p:cNvSpPr txBox="1"/>
            <p:nvPr/>
          </p:nvSpPr>
          <p:spPr>
            <a:xfrm>
              <a:off x="1162273" y="3238748"/>
              <a:ext cx="1947034" cy="769441"/>
            </a:xfrm>
            <a:prstGeom prst="rect">
              <a:avLst/>
            </a:prstGeom>
            <a:noFill/>
          </p:spPr>
          <p:txBody>
            <a:bodyPr wrap="square" rtlCol="0">
              <a:spAutoFit/>
            </a:bodyPr>
            <a:lstStyle/>
            <a:p>
              <a:pPr algn="ctr"/>
              <a:r>
                <a:rPr lang="en-US" sz="2200" dirty="0"/>
                <a:t>Bend in Operator</a:t>
              </a:r>
            </a:p>
          </p:txBody>
        </p:sp>
        <p:pic>
          <p:nvPicPr>
            <p:cNvPr id="21" name="Graphic 20" descr="Thumbs up sign with solid fill">
              <a:extLst>
                <a:ext uri="{FF2B5EF4-FFF2-40B4-BE49-F238E27FC236}">
                  <a16:creationId xmlns:a16="http://schemas.microsoft.com/office/drawing/2014/main" id="{BDF29A32-E0A7-548D-9D44-D950B811C5C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93965" y="4008188"/>
              <a:ext cx="683649" cy="683649"/>
            </a:xfrm>
            <a:prstGeom prst="rect">
              <a:avLst/>
            </a:prstGeom>
          </p:spPr>
        </p:pic>
      </p:grpSp>
      <p:grpSp>
        <p:nvGrpSpPr>
          <p:cNvPr id="25" name="Group 24">
            <a:extLst>
              <a:ext uri="{FF2B5EF4-FFF2-40B4-BE49-F238E27FC236}">
                <a16:creationId xmlns:a16="http://schemas.microsoft.com/office/drawing/2014/main" id="{3547C032-6455-420C-EA19-35C7E7DBA1D7}"/>
              </a:ext>
            </a:extLst>
          </p:cNvPr>
          <p:cNvGrpSpPr/>
          <p:nvPr/>
        </p:nvGrpSpPr>
        <p:grpSpPr>
          <a:xfrm>
            <a:off x="8671795" y="2960168"/>
            <a:ext cx="1947034" cy="1506652"/>
            <a:chOff x="8205070" y="3238747"/>
            <a:chExt cx="1947034" cy="1506652"/>
          </a:xfrm>
        </p:grpSpPr>
        <p:sp>
          <p:nvSpPr>
            <p:cNvPr id="18" name="TextBox 17">
              <a:extLst>
                <a:ext uri="{FF2B5EF4-FFF2-40B4-BE49-F238E27FC236}">
                  <a16:creationId xmlns:a16="http://schemas.microsoft.com/office/drawing/2014/main" id="{A10A9706-3E6D-DA90-92C8-FC55B7B36D18}"/>
                </a:ext>
              </a:extLst>
            </p:cNvPr>
            <p:cNvSpPr txBox="1"/>
            <p:nvPr/>
          </p:nvSpPr>
          <p:spPr>
            <a:xfrm>
              <a:off x="8205070" y="3238747"/>
              <a:ext cx="1947034" cy="769441"/>
            </a:xfrm>
            <a:prstGeom prst="rect">
              <a:avLst/>
            </a:prstGeom>
            <a:noFill/>
          </p:spPr>
          <p:txBody>
            <a:bodyPr wrap="square" rtlCol="0">
              <a:spAutoFit/>
            </a:bodyPr>
            <a:lstStyle/>
            <a:p>
              <a:pPr algn="ctr"/>
              <a:r>
                <a:rPr lang="en-US" sz="2200" dirty="0"/>
                <a:t>Bend in Guides</a:t>
              </a:r>
            </a:p>
          </p:txBody>
        </p:sp>
        <p:pic>
          <p:nvPicPr>
            <p:cNvPr id="23" name="Graphic 22" descr="Thumbs Down with solid fill">
              <a:extLst>
                <a:ext uri="{FF2B5EF4-FFF2-40B4-BE49-F238E27FC236}">
                  <a16:creationId xmlns:a16="http://schemas.microsoft.com/office/drawing/2014/main" id="{511DC2CE-9622-6FA0-02DE-92904A2433D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836763" y="4061750"/>
              <a:ext cx="683649" cy="683649"/>
            </a:xfrm>
            <a:prstGeom prst="rect">
              <a:avLst/>
            </a:prstGeom>
          </p:spPr>
        </p:pic>
      </p:grpSp>
      <p:pic>
        <p:nvPicPr>
          <p:cNvPr id="26" name="bent_opt">
            <a:hlinkClick r:id="" action="ppaction://media"/>
            <a:extLst>
              <a:ext uri="{FF2B5EF4-FFF2-40B4-BE49-F238E27FC236}">
                <a16:creationId xmlns:a16="http://schemas.microsoft.com/office/drawing/2014/main" id="{33939882-7B15-1F27-BEE8-63C884F759C5}"/>
              </a:ext>
            </a:extLst>
          </p:cNvPr>
          <p:cNvPicPr>
            <a:picLocks noChangeAspect="1"/>
          </p:cNvPicPr>
          <p:nvPr>
            <a:videoFile r:link="rId3"/>
            <p:extLst>
              <p:ext uri="{DAA4B4D4-6D71-4841-9C94-3DE7FCFB9230}">
                <p14:media xmlns:p14="http://schemas.microsoft.com/office/powerpoint/2010/main" r:embed="rId2"/>
              </p:ext>
            </p:extLst>
          </p:nvPr>
        </p:nvPicPr>
        <p:blipFill>
          <a:blip r:embed="rId11"/>
          <a:stretch>
            <a:fillRect/>
          </a:stretch>
        </p:blipFill>
        <p:spPr>
          <a:xfrm>
            <a:off x="6693081" y="2686539"/>
            <a:ext cx="1783080" cy="2139696"/>
          </a:xfrm>
          <a:prstGeom prst="rect">
            <a:avLst/>
          </a:prstGeom>
        </p:spPr>
      </p:pic>
    </p:spTree>
    <p:custDataLst>
      <p:tags r:id="rId1"/>
    </p:custDataLst>
    <p:extLst>
      <p:ext uri="{BB962C8B-B14F-4D97-AF65-F5344CB8AC3E}">
        <p14:creationId xmlns:p14="http://schemas.microsoft.com/office/powerpoint/2010/main" val="2492627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0" fill="hold"/>
                                        <p:tgtEl>
                                          <p:spTgt spid="26"/>
                                        </p:tgtEl>
                                      </p:cBhvr>
                                    </p:cmd>
                                  </p:childTnLst>
                                </p:cTn>
                              </p:par>
                              <p:par>
                                <p:cTn id="7" presetID="10" presetClass="exit" presetSubtype="0" fill="hold" grpId="1" nodeType="withEffect">
                                  <p:stCondLst>
                                    <p:cond delay="0"/>
                                  </p:stCondLst>
                                  <p:childTnLst>
                                    <p:animEffect transition="out" filter="fade">
                                      <p:cBhvr>
                                        <p:cTn id="8" dur="500"/>
                                        <p:tgtEl>
                                          <p:spTgt spid="14"/>
                                        </p:tgtEl>
                                      </p:cBhvr>
                                    </p:animEffect>
                                    <p:set>
                                      <p:cBhvr>
                                        <p:cTn id="9" dur="1" fill="hold">
                                          <p:stCondLst>
                                            <p:cond delay="499"/>
                                          </p:stCondLst>
                                        </p:cTn>
                                        <p:tgtEl>
                                          <p:spTgt spid="14"/>
                                        </p:tgtEl>
                                        <p:attrNameLst>
                                          <p:attrName>style.visibility</p:attrName>
                                        </p:attrNameLst>
                                      </p:cBhvr>
                                      <p:to>
                                        <p:strVal val="hidden"/>
                                      </p:to>
                                    </p:set>
                                  </p:childTnLst>
                                </p:cTn>
                              </p:par>
                              <p:par>
                                <p:cTn id="10" presetID="10"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par>
                                <p:cTn id="18" presetID="10" presetClass="entr" presetSubtype="0"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26"/>
                </p:tgtEl>
              </p:cMediaNode>
            </p:video>
          </p:childTnLst>
        </p:cTn>
      </p:par>
    </p:tnLst>
    <p:bldLst>
      <p:bldP spid="14" grpId="1"/>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45545-2AF0-8252-DCF2-D5C5209E349A}"/>
              </a:ext>
            </a:extLst>
          </p:cNvPr>
          <p:cNvSpPr>
            <a:spLocks noGrp="1"/>
          </p:cNvSpPr>
          <p:nvPr>
            <p:ph type="title"/>
          </p:nvPr>
        </p:nvSpPr>
        <p:spPr/>
        <p:txBody>
          <a:bodyPr/>
          <a:lstStyle/>
          <a:p>
            <a:r>
              <a:rPr lang="en-US" dirty="0"/>
              <a:t>Key Idea: Look At Many Strands Together</a:t>
            </a:r>
          </a:p>
        </p:txBody>
      </p:sp>
      <p:sp>
        <p:nvSpPr>
          <p:cNvPr id="4" name="Slide Number Placeholder 3">
            <a:extLst>
              <a:ext uri="{FF2B5EF4-FFF2-40B4-BE49-F238E27FC236}">
                <a16:creationId xmlns:a16="http://schemas.microsoft.com/office/drawing/2014/main" id="{26D8CB23-BF0B-FE5C-690C-FBD2D1309D88}"/>
              </a:ext>
            </a:extLst>
          </p:cNvPr>
          <p:cNvSpPr>
            <a:spLocks noGrp="1"/>
          </p:cNvSpPr>
          <p:nvPr>
            <p:ph type="sldNum" sz="quarter" idx="12"/>
          </p:nvPr>
        </p:nvSpPr>
        <p:spPr/>
        <p:txBody>
          <a:bodyPr/>
          <a:lstStyle/>
          <a:p>
            <a:fld id="{42F90245-33E3-4084-9340-EB643E9E9AF0}" type="slidenum">
              <a:rPr lang="en-US" sz="2200" smtClean="0"/>
              <a:t>14</a:t>
            </a:fld>
            <a:endParaRPr lang="en-US" sz="2200" dirty="0"/>
          </a:p>
        </p:txBody>
      </p:sp>
      <p:grpSp>
        <p:nvGrpSpPr>
          <p:cNvPr id="5" name="Group 4">
            <a:extLst>
              <a:ext uri="{FF2B5EF4-FFF2-40B4-BE49-F238E27FC236}">
                <a16:creationId xmlns:a16="http://schemas.microsoft.com/office/drawing/2014/main" id="{AF8A6591-69F2-2FA4-EAB7-0B02374CCC05}"/>
              </a:ext>
            </a:extLst>
          </p:cNvPr>
          <p:cNvGrpSpPr/>
          <p:nvPr/>
        </p:nvGrpSpPr>
        <p:grpSpPr>
          <a:xfrm>
            <a:off x="2017600" y="2487590"/>
            <a:ext cx="2967459" cy="3062333"/>
            <a:chOff x="4686299" y="2126094"/>
            <a:chExt cx="2638425" cy="2718498"/>
          </a:xfrm>
        </p:grpSpPr>
        <p:sp>
          <p:nvSpPr>
            <p:cNvPr id="6" name="Rectangle 5">
              <a:extLst>
                <a:ext uri="{FF2B5EF4-FFF2-40B4-BE49-F238E27FC236}">
                  <a16:creationId xmlns:a16="http://schemas.microsoft.com/office/drawing/2014/main" id="{A685E161-4FF6-D84F-B28E-3223104CCD9D}"/>
                </a:ext>
              </a:extLst>
            </p:cNvPr>
            <p:cNvSpPr/>
            <p:nvPr/>
          </p:nvSpPr>
          <p:spPr>
            <a:xfrm>
              <a:off x="4686299" y="2126094"/>
              <a:ext cx="2638425" cy="2718498"/>
            </a:xfrm>
            <a:prstGeom prst="rect">
              <a:avLst/>
            </a:prstGeom>
            <a:solidFill>
              <a:schemeClr val="tx1">
                <a:lumMod val="50000"/>
                <a:lumOff val="50000"/>
              </a:schemeClr>
            </a:solidFill>
            <a:ln w="9525">
              <a:solidFill>
                <a:schemeClr val="bg1"/>
              </a:solidFill>
            </a:ln>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9B2DFEA-FA96-D40A-AB90-75F0ED2B013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921776" y="2198446"/>
              <a:ext cx="2167469" cy="2596873"/>
            </a:xfrm>
            <a:prstGeom prst="rect">
              <a:avLst/>
            </a:prstGeom>
          </p:spPr>
        </p:pic>
      </p:grpSp>
      <p:grpSp>
        <p:nvGrpSpPr>
          <p:cNvPr id="8" name="Group 7">
            <a:extLst>
              <a:ext uri="{FF2B5EF4-FFF2-40B4-BE49-F238E27FC236}">
                <a16:creationId xmlns:a16="http://schemas.microsoft.com/office/drawing/2014/main" id="{B3A72499-E153-91BF-19E2-061FD21AB2D7}"/>
              </a:ext>
            </a:extLst>
          </p:cNvPr>
          <p:cNvGrpSpPr/>
          <p:nvPr/>
        </p:nvGrpSpPr>
        <p:grpSpPr>
          <a:xfrm>
            <a:off x="6607520" y="2497115"/>
            <a:ext cx="2967459" cy="3062333"/>
            <a:chOff x="7580947" y="2259236"/>
            <a:chExt cx="2638425" cy="2718498"/>
          </a:xfrm>
        </p:grpSpPr>
        <p:sp>
          <p:nvSpPr>
            <p:cNvPr id="9" name="Rectangle 8">
              <a:extLst>
                <a:ext uri="{FF2B5EF4-FFF2-40B4-BE49-F238E27FC236}">
                  <a16:creationId xmlns:a16="http://schemas.microsoft.com/office/drawing/2014/main" id="{51573ED2-BDC9-D1BC-E8BF-2657EB25735D}"/>
                </a:ext>
              </a:extLst>
            </p:cNvPr>
            <p:cNvSpPr/>
            <p:nvPr/>
          </p:nvSpPr>
          <p:spPr>
            <a:xfrm>
              <a:off x="7580947" y="2259236"/>
              <a:ext cx="2638425" cy="2718498"/>
            </a:xfrm>
            <a:prstGeom prst="rect">
              <a:avLst/>
            </a:prstGeom>
            <a:solidFill>
              <a:schemeClr val="tx1">
                <a:lumMod val="50000"/>
                <a:lumOff val="50000"/>
              </a:schemeClr>
            </a:solidFill>
            <a:ln w="9525">
              <a:solidFill>
                <a:schemeClr val="bg1"/>
              </a:solidFill>
            </a:ln>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8A348DF-57B5-8924-6692-359AFBB2E86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27645" y="2322079"/>
              <a:ext cx="2164079" cy="2592812"/>
            </a:xfrm>
            <a:prstGeom prst="rect">
              <a:avLst/>
            </a:prstGeom>
          </p:spPr>
        </p:pic>
      </p:grpSp>
      <p:sp>
        <p:nvSpPr>
          <p:cNvPr id="15" name="Rectangle 14">
            <a:extLst>
              <a:ext uri="{FF2B5EF4-FFF2-40B4-BE49-F238E27FC236}">
                <a16:creationId xmlns:a16="http://schemas.microsoft.com/office/drawing/2014/main" id="{54CE4D30-E0F1-13D5-F78F-33EFE1338E1D}"/>
              </a:ext>
            </a:extLst>
          </p:cNvPr>
          <p:cNvSpPr/>
          <p:nvPr/>
        </p:nvSpPr>
        <p:spPr>
          <a:xfrm>
            <a:off x="5267533" y="3357038"/>
            <a:ext cx="1075142" cy="1323439"/>
          </a:xfrm>
          <a:prstGeom prst="rect">
            <a:avLst/>
          </a:prstGeom>
          <a:noFill/>
          <a:effectLst/>
        </p:spPr>
        <p:txBody>
          <a:bodyPr wrap="square" lIns="91440" tIns="45720" rIns="91440" bIns="45720">
            <a:spAutoFit/>
          </a:bodyPr>
          <a:lstStyle/>
          <a:p>
            <a:pPr algn="ctr"/>
            <a:r>
              <a:rPr lang="en-US" sz="8000" b="0" cap="none" spc="0" dirty="0">
                <a:ln w="19050">
                  <a:solidFill>
                    <a:schemeClr val="tx1"/>
                  </a:solidFill>
                </a:ln>
                <a:solidFill>
                  <a:srgbClr val="ACA793"/>
                </a:solidFill>
                <a:effectLst/>
                <a:latin typeface="Arial Black" panose="020B0A04020102020204" pitchFamily="34" charset="0"/>
              </a:rPr>
              <a:t>≈</a:t>
            </a:r>
          </a:p>
        </p:txBody>
      </p:sp>
    </p:spTree>
    <p:extLst>
      <p:ext uri="{BB962C8B-B14F-4D97-AF65-F5344CB8AC3E}">
        <p14:creationId xmlns:p14="http://schemas.microsoft.com/office/powerpoint/2010/main" val="20540356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7FAC8B-6837-7401-E5E8-2F69BABCD3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BCF0A0-910A-A42E-9FCE-28F16D111B4C}"/>
              </a:ext>
            </a:extLst>
          </p:cNvPr>
          <p:cNvSpPr>
            <a:spLocks noGrp="1"/>
          </p:cNvSpPr>
          <p:nvPr>
            <p:ph type="title"/>
          </p:nvPr>
        </p:nvSpPr>
        <p:spPr/>
        <p:txBody>
          <a:bodyPr/>
          <a:lstStyle/>
          <a:p>
            <a:r>
              <a:rPr lang="en-US" dirty="0"/>
              <a:t>Guide Strands: Our Initialization</a:t>
            </a:r>
          </a:p>
        </p:txBody>
      </p:sp>
      <p:sp>
        <p:nvSpPr>
          <p:cNvPr id="4" name="Slide Number Placeholder 3">
            <a:extLst>
              <a:ext uri="{FF2B5EF4-FFF2-40B4-BE49-F238E27FC236}">
                <a16:creationId xmlns:a16="http://schemas.microsoft.com/office/drawing/2014/main" id="{E4337A24-B340-E592-90AF-2F7A829088A5}"/>
              </a:ext>
            </a:extLst>
          </p:cNvPr>
          <p:cNvSpPr>
            <a:spLocks noGrp="1"/>
          </p:cNvSpPr>
          <p:nvPr>
            <p:ph type="sldNum" sz="quarter" idx="12"/>
          </p:nvPr>
        </p:nvSpPr>
        <p:spPr/>
        <p:txBody>
          <a:bodyPr/>
          <a:lstStyle/>
          <a:p>
            <a:fld id="{42F90245-33E3-4084-9340-EB643E9E9AF0}" type="slidenum">
              <a:rPr lang="en-US" sz="2200" smtClean="0"/>
              <a:t>15</a:t>
            </a:fld>
            <a:endParaRPr lang="en-US" sz="2200" dirty="0"/>
          </a:p>
        </p:txBody>
      </p:sp>
      <p:grpSp>
        <p:nvGrpSpPr>
          <p:cNvPr id="7" name="Group 6">
            <a:extLst>
              <a:ext uri="{FF2B5EF4-FFF2-40B4-BE49-F238E27FC236}">
                <a16:creationId xmlns:a16="http://schemas.microsoft.com/office/drawing/2014/main" id="{E9F20DA2-4F3F-53C7-EA35-13FC5B527A3E}"/>
              </a:ext>
            </a:extLst>
          </p:cNvPr>
          <p:cNvGrpSpPr>
            <a:grpSpLocks noChangeAspect="1"/>
          </p:cNvGrpSpPr>
          <p:nvPr/>
        </p:nvGrpSpPr>
        <p:grpSpPr>
          <a:xfrm>
            <a:off x="8905495" y="4306767"/>
            <a:ext cx="1798724" cy="1856232"/>
            <a:chOff x="4686299" y="2137634"/>
            <a:chExt cx="2638425" cy="2718498"/>
          </a:xfrm>
        </p:grpSpPr>
        <p:sp>
          <p:nvSpPr>
            <p:cNvPr id="8" name="Rectangle 7">
              <a:extLst>
                <a:ext uri="{FF2B5EF4-FFF2-40B4-BE49-F238E27FC236}">
                  <a16:creationId xmlns:a16="http://schemas.microsoft.com/office/drawing/2014/main" id="{E6A0C1D0-4A11-6EBB-E3EA-46D36244AE8D}"/>
                </a:ext>
              </a:extLst>
            </p:cNvPr>
            <p:cNvSpPr/>
            <p:nvPr/>
          </p:nvSpPr>
          <p:spPr>
            <a:xfrm>
              <a:off x="4686299" y="2137634"/>
              <a:ext cx="2638425" cy="2718498"/>
            </a:xfrm>
            <a:prstGeom prst="rect">
              <a:avLst/>
            </a:prstGeom>
            <a:solidFill>
              <a:srgbClr val="888888"/>
            </a:solidFill>
            <a:ln w="9525">
              <a:solidFill>
                <a:schemeClr val="bg1"/>
              </a:solidFill>
            </a:ln>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69BC527-9D01-6127-B3D1-97D87B31B4C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921776" y="2198446"/>
              <a:ext cx="2167469" cy="2596873"/>
            </a:xfrm>
            <a:prstGeom prst="rect">
              <a:avLst/>
            </a:prstGeom>
          </p:spPr>
        </p:pic>
      </p:grpSp>
      <p:grpSp>
        <p:nvGrpSpPr>
          <p:cNvPr id="10" name="Group 9">
            <a:extLst>
              <a:ext uri="{FF2B5EF4-FFF2-40B4-BE49-F238E27FC236}">
                <a16:creationId xmlns:a16="http://schemas.microsoft.com/office/drawing/2014/main" id="{838E20C4-21DA-E2C1-FE71-35756C4B5004}"/>
              </a:ext>
            </a:extLst>
          </p:cNvPr>
          <p:cNvGrpSpPr/>
          <p:nvPr/>
        </p:nvGrpSpPr>
        <p:grpSpPr>
          <a:xfrm>
            <a:off x="2702978" y="1884038"/>
            <a:ext cx="1796326" cy="1853757"/>
            <a:chOff x="4686299" y="2137634"/>
            <a:chExt cx="2638425" cy="2718498"/>
          </a:xfrm>
        </p:grpSpPr>
        <p:sp>
          <p:nvSpPr>
            <p:cNvPr id="11" name="Rectangle 10">
              <a:extLst>
                <a:ext uri="{FF2B5EF4-FFF2-40B4-BE49-F238E27FC236}">
                  <a16:creationId xmlns:a16="http://schemas.microsoft.com/office/drawing/2014/main" id="{91821881-1600-515E-1576-1BD1294D4F50}"/>
                </a:ext>
              </a:extLst>
            </p:cNvPr>
            <p:cNvSpPr/>
            <p:nvPr/>
          </p:nvSpPr>
          <p:spPr>
            <a:xfrm>
              <a:off x="4686299" y="2137634"/>
              <a:ext cx="2638425" cy="2718498"/>
            </a:xfrm>
            <a:prstGeom prst="rect">
              <a:avLst/>
            </a:prstGeom>
            <a:solidFill>
              <a:srgbClr val="888888"/>
            </a:solidFill>
            <a:ln w="9525">
              <a:solidFill>
                <a:schemeClr val="bg1"/>
              </a:solidFill>
            </a:ln>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B9E2556E-7223-66A1-E8EC-A538D463A92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921776" y="2198446"/>
              <a:ext cx="2167469" cy="2596873"/>
            </a:xfrm>
            <a:prstGeom prst="rect">
              <a:avLst/>
            </a:prstGeom>
          </p:spPr>
        </p:pic>
      </p:grpSp>
      <p:grpSp>
        <p:nvGrpSpPr>
          <p:cNvPr id="13" name="Group 12">
            <a:extLst>
              <a:ext uri="{FF2B5EF4-FFF2-40B4-BE49-F238E27FC236}">
                <a16:creationId xmlns:a16="http://schemas.microsoft.com/office/drawing/2014/main" id="{8E897D84-769B-B984-092B-D212DE3F24D3}"/>
              </a:ext>
            </a:extLst>
          </p:cNvPr>
          <p:cNvGrpSpPr>
            <a:grpSpLocks noChangeAspect="1"/>
          </p:cNvGrpSpPr>
          <p:nvPr/>
        </p:nvGrpSpPr>
        <p:grpSpPr>
          <a:xfrm>
            <a:off x="6124923" y="1884038"/>
            <a:ext cx="1798724" cy="1856232"/>
            <a:chOff x="4686299" y="2137634"/>
            <a:chExt cx="2638425" cy="2718497"/>
          </a:xfrm>
        </p:grpSpPr>
        <p:sp>
          <p:nvSpPr>
            <p:cNvPr id="14" name="Rectangle 13">
              <a:extLst>
                <a:ext uri="{FF2B5EF4-FFF2-40B4-BE49-F238E27FC236}">
                  <a16:creationId xmlns:a16="http://schemas.microsoft.com/office/drawing/2014/main" id="{73D83E67-80B9-68B7-901B-E46A8B0B47D0}"/>
                </a:ext>
              </a:extLst>
            </p:cNvPr>
            <p:cNvSpPr>
              <a:spLocks noChangeAspect="1"/>
            </p:cNvSpPr>
            <p:nvPr/>
          </p:nvSpPr>
          <p:spPr>
            <a:xfrm>
              <a:off x="4686299" y="2137634"/>
              <a:ext cx="2638425" cy="2718497"/>
            </a:xfrm>
            <a:prstGeom prst="rect">
              <a:avLst/>
            </a:prstGeom>
            <a:solidFill>
              <a:srgbClr val="888888"/>
            </a:solidFill>
            <a:ln w="9525">
              <a:solidFill>
                <a:schemeClr val="bg1"/>
              </a:solidFill>
            </a:ln>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5B093D84-292B-6180-250A-6D538445304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921776" y="2198446"/>
              <a:ext cx="2167469" cy="2596873"/>
            </a:xfrm>
            <a:prstGeom prst="rect">
              <a:avLst/>
            </a:prstGeom>
          </p:spPr>
        </p:pic>
      </p:grpSp>
      <p:grpSp>
        <p:nvGrpSpPr>
          <p:cNvPr id="16" name="Group 15">
            <a:extLst>
              <a:ext uri="{FF2B5EF4-FFF2-40B4-BE49-F238E27FC236}">
                <a16:creationId xmlns:a16="http://schemas.microsoft.com/office/drawing/2014/main" id="{FEBD59A8-019C-3570-F7F7-B87D90596AF9}"/>
              </a:ext>
            </a:extLst>
          </p:cNvPr>
          <p:cNvGrpSpPr>
            <a:grpSpLocks noChangeAspect="1"/>
          </p:cNvGrpSpPr>
          <p:nvPr/>
        </p:nvGrpSpPr>
        <p:grpSpPr>
          <a:xfrm>
            <a:off x="6124922" y="4306767"/>
            <a:ext cx="1798724" cy="1856232"/>
            <a:chOff x="4686299" y="2137634"/>
            <a:chExt cx="2638425" cy="2718498"/>
          </a:xfrm>
        </p:grpSpPr>
        <p:sp>
          <p:nvSpPr>
            <p:cNvPr id="17" name="Rectangle 16">
              <a:extLst>
                <a:ext uri="{FF2B5EF4-FFF2-40B4-BE49-F238E27FC236}">
                  <a16:creationId xmlns:a16="http://schemas.microsoft.com/office/drawing/2014/main" id="{AB0A10B8-2C93-70BC-64BA-32992B121CD0}"/>
                </a:ext>
              </a:extLst>
            </p:cNvPr>
            <p:cNvSpPr/>
            <p:nvPr/>
          </p:nvSpPr>
          <p:spPr>
            <a:xfrm>
              <a:off x="4686299" y="2137634"/>
              <a:ext cx="2638425" cy="2718498"/>
            </a:xfrm>
            <a:prstGeom prst="rect">
              <a:avLst/>
            </a:prstGeom>
            <a:solidFill>
              <a:srgbClr val="888888"/>
            </a:solidFill>
            <a:ln w="9525">
              <a:solidFill>
                <a:schemeClr val="bg1"/>
              </a:solidFill>
            </a:ln>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01A967D9-B769-EC8C-8600-8AAA99183EA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921776" y="2198446"/>
              <a:ext cx="2167469" cy="2596873"/>
            </a:xfrm>
            <a:prstGeom prst="rect">
              <a:avLst/>
            </a:prstGeom>
          </p:spPr>
        </p:pic>
      </p:grpSp>
      <p:sp>
        <p:nvSpPr>
          <p:cNvPr id="26" name="TextBox 25">
            <a:extLst>
              <a:ext uri="{FF2B5EF4-FFF2-40B4-BE49-F238E27FC236}">
                <a16:creationId xmlns:a16="http://schemas.microsoft.com/office/drawing/2014/main" id="{F636E8B4-E9FA-513E-49AF-EC5DC1B057E3}"/>
              </a:ext>
            </a:extLst>
          </p:cNvPr>
          <p:cNvSpPr txBox="1"/>
          <p:nvPr/>
        </p:nvSpPr>
        <p:spPr>
          <a:xfrm>
            <a:off x="851630" y="2549305"/>
            <a:ext cx="1687507" cy="523220"/>
          </a:xfrm>
          <a:prstGeom prst="rect">
            <a:avLst/>
          </a:prstGeom>
          <a:noFill/>
        </p:spPr>
        <p:txBody>
          <a:bodyPr wrap="square" rtlCol="0">
            <a:spAutoFit/>
          </a:bodyPr>
          <a:lstStyle/>
          <a:p>
            <a:pPr algn="ctr"/>
            <a:r>
              <a:rPr lang="en-US" sz="2800" dirty="0"/>
              <a:t>Average</a:t>
            </a:r>
          </a:p>
        </p:txBody>
      </p:sp>
      <p:sp>
        <p:nvSpPr>
          <p:cNvPr id="27" name="Left Bracket 26">
            <a:extLst>
              <a:ext uri="{FF2B5EF4-FFF2-40B4-BE49-F238E27FC236}">
                <a16:creationId xmlns:a16="http://schemas.microsoft.com/office/drawing/2014/main" id="{5759E88E-E683-B204-64D7-1FB514F5F4B6}"/>
              </a:ext>
            </a:extLst>
          </p:cNvPr>
          <p:cNvSpPr/>
          <p:nvPr/>
        </p:nvSpPr>
        <p:spPr>
          <a:xfrm>
            <a:off x="2455563" y="1996251"/>
            <a:ext cx="167148" cy="1629329"/>
          </a:xfrm>
          <a:prstGeom prst="leftBracket">
            <a:avLst>
              <a:gd name="adj" fmla="val 208333"/>
            </a:avLst>
          </a:prstGeom>
          <a:ln w="38100"/>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35" name="Left Bracket 34">
            <a:extLst>
              <a:ext uri="{FF2B5EF4-FFF2-40B4-BE49-F238E27FC236}">
                <a16:creationId xmlns:a16="http://schemas.microsoft.com/office/drawing/2014/main" id="{64E971E9-1C90-E975-CE6E-D7C0BC8D2C54}"/>
              </a:ext>
            </a:extLst>
          </p:cNvPr>
          <p:cNvSpPr/>
          <p:nvPr/>
        </p:nvSpPr>
        <p:spPr>
          <a:xfrm rot="10800000">
            <a:off x="4626466" y="1996251"/>
            <a:ext cx="167148" cy="1629329"/>
          </a:xfrm>
          <a:prstGeom prst="leftBracket">
            <a:avLst>
              <a:gd name="adj" fmla="val 208333"/>
            </a:avLst>
          </a:prstGeom>
          <a:ln w="38100"/>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45" name="Equals 44">
            <a:extLst>
              <a:ext uri="{FF2B5EF4-FFF2-40B4-BE49-F238E27FC236}">
                <a16:creationId xmlns:a16="http://schemas.microsoft.com/office/drawing/2014/main" id="{1AEE7451-2593-CF4E-458A-E03164DD8BD6}"/>
              </a:ext>
            </a:extLst>
          </p:cNvPr>
          <p:cNvSpPr/>
          <p:nvPr/>
        </p:nvSpPr>
        <p:spPr>
          <a:xfrm>
            <a:off x="5182158" y="2563942"/>
            <a:ext cx="721695" cy="493162"/>
          </a:xfrm>
          <a:prstGeom prst="mathEqual">
            <a:avLst/>
          </a:prstGeom>
          <a:solidFill>
            <a:srgbClr val="ACA79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Equals 45">
            <a:extLst>
              <a:ext uri="{FF2B5EF4-FFF2-40B4-BE49-F238E27FC236}">
                <a16:creationId xmlns:a16="http://schemas.microsoft.com/office/drawing/2014/main" id="{00533982-B91E-1B1B-7989-95F457CAACCD}"/>
              </a:ext>
            </a:extLst>
          </p:cNvPr>
          <p:cNvSpPr/>
          <p:nvPr/>
        </p:nvSpPr>
        <p:spPr>
          <a:xfrm>
            <a:off x="5183647" y="4948015"/>
            <a:ext cx="721695" cy="493162"/>
          </a:xfrm>
          <a:prstGeom prst="mathEqual">
            <a:avLst/>
          </a:prstGeom>
          <a:solidFill>
            <a:srgbClr val="ACA79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Rectangle 46">
            <a:extLst>
              <a:ext uri="{FF2B5EF4-FFF2-40B4-BE49-F238E27FC236}">
                <a16:creationId xmlns:a16="http://schemas.microsoft.com/office/drawing/2014/main" id="{D6033C93-D209-FD1F-AA93-BE6763DA1B78}"/>
              </a:ext>
            </a:extLst>
          </p:cNvPr>
          <p:cNvSpPr/>
          <p:nvPr/>
        </p:nvSpPr>
        <p:spPr>
          <a:xfrm>
            <a:off x="7984508" y="4640598"/>
            <a:ext cx="860125" cy="1107996"/>
          </a:xfrm>
          <a:prstGeom prst="rect">
            <a:avLst/>
          </a:prstGeom>
          <a:noFill/>
          <a:ln w="28575">
            <a:noFill/>
          </a:ln>
          <a:effectLst/>
        </p:spPr>
        <p:txBody>
          <a:bodyPr wrap="square" lIns="91440" tIns="45720" rIns="91440" bIns="45720">
            <a:spAutoFit/>
          </a:bodyPr>
          <a:lstStyle/>
          <a:p>
            <a:pPr algn="ctr"/>
            <a:r>
              <a:rPr lang="en-US" sz="6600" b="0" cap="none" spc="0" dirty="0">
                <a:ln w="19050">
                  <a:solidFill>
                    <a:schemeClr val="tx1"/>
                  </a:solidFill>
                </a:ln>
                <a:solidFill>
                  <a:srgbClr val="ACA793"/>
                </a:solidFill>
                <a:effectLst/>
                <a:latin typeface="Arial Black" panose="020B0A04020102020204" pitchFamily="34" charset="0"/>
              </a:rPr>
              <a:t>≈</a:t>
            </a:r>
          </a:p>
        </p:txBody>
      </p:sp>
      <p:sp>
        <p:nvSpPr>
          <p:cNvPr id="52" name="TextBox 51">
            <a:extLst>
              <a:ext uri="{FF2B5EF4-FFF2-40B4-BE49-F238E27FC236}">
                <a16:creationId xmlns:a16="http://schemas.microsoft.com/office/drawing/2014/main" id="{BA71934F-38E2-6756-3119-5D5804D8776E}"/>
              </a:ext>
            </a:extLst>
          </p:cNvPr>
          <p:cNvSpPr txBox="1"/>
          <p:nvPr/>
        </p:nvSpPr>
        <p:spPr>
          <a:xfrm>
            <a:off x="8905495" y="1425528"/>
            <a:ext cx="2235952" cy="1384995"/>
          </a:xfrm>
          <a:prstGeom prst="rect">
            <a:avLst/>
          </a:prstGeom>
          <a:solidFill>
            <a:srgbClr val="ACA793"/>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2800" dirty="0"/>
              <a:t>Assume guides are smooth</a:t>
            </a:r>
          </a:p>
        </p:txBody>
      </p:sp>
      <p:grpSp>
        <p:nvGrpSpPr>
          <p:cNvPr id="51" name="Group 50">
            <a:extLst>
              <a:ext uri="{FF2B5EF4-FFF2-40B4-BE49-F238E27FC236}">
                <a16:creationId xmlns:a16="http://schemas.microsoft.com/office/drawing/2014/main" id="{B97EDECF-BDF5-0156-4A11-858DD7372206}"/>
              </a:ext>
            </a:extLst>
          </p:cNvPr>
          <p:cNvGrpSpPr/>
          <p:nvPr/>
        </p:nvGrpSpPr>
        <p:grpSpPr>
          <a:xfrm>
            <a:off x="838200" y="4379931"/>
            <a:ext cx="3966867" cy="1629330"/>
            <a:chOff x="1551147" y="4263178"/>
            <a:chExt cx="3966867" cy="1629330"/>
          </a:xfrm>
        </p:grpSpPr>
        <p:sp>
          <p:nvSpPr>
            <p:cNvPr id="42" name="Left Bracket 41">
              <a:extLst>
                <a:ext uri="{FF2B5EF4-FFF2-40B4-BE49-F238E27FC236}">
                  <a16:creationId xmlns:a16="http://schemas.microsoft.com/office/drawing/2014/main" id="{E97F46A6-AB35-DC6B-CDD1-376BAA881A76}"/>
                </a:ext>
              </a:extLst>
            </p:cNvPr>
            <p:cNvSpPr/>
            <p:nvPr/>
          </p:nvSpPr>
          <p:spPr>
            <a:xfrm rot="10800000">
              <a:off x="5350866" y="4263178"/>
              <a:ext cx="167148" cy="1629329"/>
            </a:xfrm>
            <a:prstGeom prst="leftBracket">
              <a:avLst>
                <a:gd name="adj" fmla="val 208333"/>
              </a:avLst>
            </a:prstGeom>
            <a:ln w="38100"/>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43" name="Left Bracket 42">
              <a:extLst>
                <a:ext uri="{FF2B5EF4-FFF2-40B4-BE49-F238E27FC236}">
                  <a16:creationId xmlns:a16="http://schemas.microsoft.com/office/drawing/2014/main" id="{427EDA38-0B10-759C-8FB0-3FC8550BD9E1}"/>
                </a:ext>
              </a:extLst>
            </p:cNvPr>
            <p:cNvSpPr/>
            <p:nvPr/>
          </p:nvSpPr>
          <p:spPr>
            <a:xfrm>
              <a:off x="3168510" y="4263179"/>
              <a:ext cx="167148" cy="1629329"/>
            </a:xfrm>
            <a:prstGeom prst="leftBracket">
              <a:avLst>
                <a:gd name="adj" fmla="val 208333"/>
              </a:avLst>
            </a:prstGeom>
            <a:ln w="38100"/>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44" name="TextBox 43">
              <a:extLst>
                <a:ext uri="{FF2B5EF4-FFF2-40B4-BE49-F238E27FC236}">
                  <a16:creationId xmlns:a16="http://schemas.microsoft.com/office/drawing/2014/main" id="{48630916-D68B-FF84-A7CA-525FAA18EDDF}"/>
                </a:ext>
              </a:extLst>
            </p:cNvPr>
            <p:cNvSpPr txBox="1"/>
            <p:nvPr/>
          </p:nvSpPr>
          <p:spPr>
            <a:xfrm>
              <a:off x="1551147" y="4785454"/>
              <a:ext cx="1687507" cy="523220"/>
            </a:xfrm>
            <a:prstGeom prst="rect">
              <a:avLst/>
            </a:prstGeom>
            <a:noFill/>
          </p:spPr>
          <p:txBody>
            <a:bodyPr wrap="square" rtlCol="0">
              <a:spAutoFit/>
            </a:bodyPr>
            <a:lstStyle/>
            <a:p>
              <a:pPr algn="ctr"/>
              <a:r>
                <a:rPr lang="en-US" sz="2800" dirty="0"/>
                <a:t>Smooth</a:t>
              </a:r>
            </a:p>
          </p:txBody>
        </p:sp>
      </p:grpSp>
      <p:grpSp>
        <p:nvGrpSpPr>
          <p:cNvPr id="3" name="Group 2">
            <a:extLst>
              <a:ext uri="{FF2B5EF4-FFF2-40B4-BE49-F238E27FC236}">
                <a16:creationId xmlns:a16="http://schemas.microsoft.com/office/drawing/2014/main" id="{2833C5EA-672D-E5B5-C745-7997334755F2}"/>
              </a:ext>
            </a:extLst>
          </p:cNvPr>
          <p:cNvGrpSpPr>
            <a:grpSpLocks noChangeAspect="1"/>
          </p:cNvGrpSpPr>
          <p:nvPr/>
        </p:nvGrpSpPr>
        <p:grpSpPr>
          <a:xfrm>
            <a:off x="6138800" y="1881563"/>
            <a:ext cx="1798724" cy="1856232"/>
            <a:chOff x="4686299" y="2137634"/>
            <a:chExt cx="2638425" cy="2718497"/>
          </a:xfrm>
        </p:grpSpPr>
        <p:sp>
          <p:nvSpPr>
            <p:cNvPr id="5" name="Rectangle 4">
              <a:extLst>
                <a:ext uri="{FF2B5EF4-FFF2-40B4-BE49-F238E27FC236}">
                  <a16:creationId xmlns:a16="http://schemas.microsoft.com/office/drawing/2014/main" id="{63780FEA-A80C-2342-9006-2A25D34A49B3}"/>
                </a:ext>
              </a:extLst>
            </p:cNvPr>
            <p:cNvSpPr>
              <a:spLocks noChangeAspect="1"/>
            </p:cNvSpPr>
            <p:nvPr/>
          </p:nvSpPr>
          <p:spPr>
            <a:xfrm>
              <a:off x="4686299" y="2137634"/>
              <a:ext cx="2638425" cy="2718497"/>
            </a:xfrm>
            <a:prstGeom prst="rect">
              <a:avLst/>
            </a:prstGeom>
            <a:solidFill>
              <a:srgbClr val="888888"/>
            </a:solidFill>
            <a:ln w="9525">
              <a:solidFill>
                <a:schemeClr val="bg1"/>
              </a:solidFill>
            </a:ln>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D755E43C-F489-D990-2D15-136A2152056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921776" y="2198446"/>
              <a:ext cx="2167469" cy="2596873"/>
            </a:xfrm>
            <a:prstGeom prst="rect">
              <a:avLst/>
            </a:prstGeom>
          </p:spPr>
        </p:pic>
      </p:grpSp>
    </p:spTree>
    <p:custDataLst>
      <p:tags r:id="rId1"/>
    </p:custDataLst>
    <p:extLst>
      <p:ext uri="{BB962C8B-B14F-4D97-AF65-F5344CB8AC3E}">
        <p14:creationId xmlns:p14="http://schemas.microsoft.com/office/powerpoint/2010/main" val="2703039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500"/>
                                        <p:tgtEl>
                                          <p:spTgt spid="45"/>
                                        </p:tgtEl>
                                      </p:cBhvr>
                                    </p:animEffect>
                                  </p:childTnLst>
                                </p:cTn>
                              </p:par>
                              <p:par>
                                <p:cTn id="29" presetID="10"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par>
                                <p:cTn id="37" presetID="42" presetClass="path" presetSubtype="0" accel="50000" decel="50000" fill="hold" nodeType="withEffect">
                                  <p:stCondLst>
                                    <p:cond delay="0"/>
                                  </p:stCondLst>
                                  <p:childTnLst>
                                    <p:animMotion origin="layout" path="M -3.54167E-6 -2.22222E-6 L -0.28151 0.34931 " pathEditMode="relative" rAng="0" ptsTypes="AA">
                                      <p:cBhvr>
                                        <p:cTn id="38" dur="2000" fill="hold"/>
                                        <p:tgtEl>
                                          <p:spTgt spid="3"/>
                                        </p:tgtEl>
                                        <p:attrNameLst>
                                          <p:attrName>ppt_x</p:attrName>
                                          <p:attrName>ppt_y</p:attrName>
                                        </p:attrNameLst>
                                      </p:cBhvr>
                                      <p:rCtr x="-14076" y="17454"/>
                                    </p:animMotion>
                                  </p:childTnLst>
                                </p:cTn>
                              </p:par>
                            </p:childTnLst>
                          </p:cTn>
                        </p:par>
                        <p:par>
                          <p:cTn id="39" fill="hold">
                            <p:stCondLst>
                              <p:cond delay="2000"/>
                            </p:stCondLst>
                            <p:childTnLst>
                              <p:par>
                                <p:cTn id="40" presetID="10" presetClass="entr" presetSubtype="0" fill="hold" nodeType="after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fade">
                                      <p:cBhvr>
                                        <p:cTn id="42" dur="500"/>
                                        <p:tgtEl>
                                          <p:spTgt spid="5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fade">
                                      <p:cBhvr>
                                        <p:cTn id="47" dur="500"/>
                                        <p:tgtEl>
                                          <p:spTgt spid="46"/>
                                        </p:tgtEl>
                                      </p:cBhvr>
                                    </p:animEffect>
                                  </p:childTnLst>
                                </p:cTn>
                              </p:par>
                              <p:par>
                                <p:cTn id="48" presetID="10" presetClass="entr" presetSubtype="0" fill="hold"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fade">
                                      <p:cBhvr>
                                        <p:cTn id="55" dur="500"/>
                                        <p:tgtEl>
                                          <p:spTgt spid="47"/>
                                        </p:tgtEl>
                                      </p:cBhvr>
                                    </p:animEffect>
                                  </p:childTnLst>
                                </p:cTn>
                              </p:par>
                              <p:par>
                                <p:cTn id="56" presetID="10" presetClass="entr" presetSubtype="0" fill="hold" nodeType="with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fade">
                                      <p:cBhvr>
                                        <p:cTn id="5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animBg="1"/>
      <p:bldP spid="35" grpId="0" animBg="1"/>
      <p:bldP spid="45" grpId="0" animBg="1"/>
      <p:bldP spid="46" grpId="0" animBg="1"/>
      <p:bldP spid="47" grpId="0"/>
      <p:bldP spid="5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BD7E6-A6C5-13EE-E237-E1324B51C148}"/>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FDAEA629-E826-3126-ABA0-5B4627D743BC}"/>
              </a:ext>
            </a:extLst>
          </p:cNvPr>
          <p:cNvSpPr/>
          <p:nvPr/>
        </p:nvSpPr>
        <p:spPr>
          <a:xfrm>
            <a:off x="838200" y="4363660"/>
            <a:ext cx="10578445" cy="1792423"/>
          </a:xfrm>
          <a:prstGeom prst="rect">
            <a:avLst/>
          </a:prstGeom>
          <a:solidFill>
            <a:srgbClr val="E4E3DC"/>
          </a:solidFill>
          <a:ln w="9525">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5DE1AC-8A86-5823-7497-F32CA514D267}"/>
              </a:ext>
            </a:extLst>
          </p:cNvPr>
          <p:cNvSpPr>
            <a:spLocks noGrp="1"/>
          </p:cNvSpPr>
          <p:nvPr>
            <p:ph type="title"/>
          </p:nvPr>
        </p:nvSpPr>
        <p:spPr/>
        <p:txBody>
          <a:bodyPr/>
          <a:lstStyle/>
          <a:p>
            <a:r>
              <a:rPr lang="en-US" dirty="0"/>
              <a:t>Guide Strands: Our Refinement</a:t>
            </a:r>
          </a:p>
        </p:txBody>
      </p:sp>
      <p:sp>
        <p:nvSpPr>
          <p:cNvPr id="4" name="Slide Number Placeholder 3">
            <a:extLst>
              <a:ext uri="{FF2B5EF4-FFF2-40B4-BE49-F238E27FC236}">
                <a16:creationId xmlns:a16="http://schemas.microsoft.com/office/drawing/2014/main" id="{6B14C851-25E5-AA89-7653-26E17297C2D9}"/>
              </a:ext>
            </a:extLst>
          </p:cNvPr>
          <p:cNvSpPr>
            <a:spLocks noGrp="1"/>
          </p:cNvSpPr>
          <p:nvPr>
            <p:ph type="sldNum" sz="quarter" idx="12"/>
          </p:nvPr>
        </p:nvSpPr>
        <p:spPr/>
        <p:txBody>
          <a:bodyPr/>
          <a:lstStyle/>
          <a:p>
            <a:fld id="{42F90245-33E3-4084-9340-EB643E9E9AF0}" type="slidenum">
              <a:rPr lang="en-US" sz="2200" smtClean="0"/>
              <a:t>16</a:t>
            </a:fld>
            <a:endParaRPr lang="en-US" sz="2200" dirty="0"/>
          </a:p>
        </p:txBody>
      </p:sp>
      <p:sp>
        <p:nvSpPr>
          <p:cNvPr id="7" name="TextBox 6">
            <a:extLst>
              <a:ext uri="{FF2B5EF4-FFF2-40B4-BE49-F238E27FC236}">
                <a16:creationId xmlns:a16="http://schemas.microsoft.com/office/drawing/2014/main" id="{3BF937E4-22E5-53DC-4772-176B85F041F5}"/>
              </a:ext>
            </a:extLst>
          </p:cNvPr>
          <p:cNvSpPr txBox="1"/>
          <p:nvPr/>
        </p:nvSpPr>
        <p:spPr>
          <a:xfrm>
            <a:off x="132794" y="2462571"/>
            <a:ext cx="1687507" cy="830997"/>
          </a:xfrm>
          <a:prstGeom prst="rect">
            <a:avLst/>
          </a:prstGeom>
          <a:noFill/>
        </p:spPr>
        <p:txBody>
          <a:bodyPr wrap="square" rtlCol="0">
            <a:spAutoFit/>
          </a:bodyPr>
          <a:lstStyle/>
          <a:p>
            <a:pPr algn="ctr"/>
            <a:r>
              <a:rPr lang="en-US" sz="4800" dirty="0"/>
              <a:t>Loss</a:t>
            </a:r>
          </a:p>
        </p:txBody>
      </p:sp>
      <p:sp>
        <p:nvSpPr>
          <p:cNvPr id="15" name="Rectangle 14">
            <a:extLst>
              <a:ext uri="{FF2B5EF4-FFF2-40B4-BE49-F238E27FC236}">
                <a16:creationId xmlns:a16="http://schemas.microsoft.com/office/drawing/2014/main" id="{623FBA66-AFEB-789E-F116-49F0680F05E4}"/>
              </a:ext>
            </a:extLst>
          </p:cNvPr>
          <p:cNvSpPr/>
          <p:nvPr/>
        </p:nvSpPr>
        <p:spPr>
          <a:xfrm>
            <a:off x="4477808" y="1977352"/>
            <a:ext cx="1796326" cy="1853757"/>
          </a:xfrm>
          <a:prstGeom prst="rect">
            <a:avLst/>
          </a:prstGeom>
          <a:solidFill>
            <a:srgbClr val="888888"/>
          </a:solidFill>
          <a:ln w="9525">
            <a:solidFill>
              <a:schemeClr val="bg1"/>
            </a:solidFill>
          </a:ln>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DB14C62-E31E-7AFD-F61D-C3495EBFDA1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638128" y="2018820"/>
            <a:ext cx="1475684" cy="1770820"/>
          </a:xfrm>
          <a:prstGeom prst="rect">
            <a:avLst/>
          </a:prstGeom>
        </p:spPr>
      </p:pic>
      <p:sp>
        <p:nvSpPr>
          <p:cNvPr id="17" name="TextBox 16">
            <a:extLst>
              <a:ext uri="{FF2B5EF4-FFF2-40B4-BE49-F238E27FC236}">
                <a16:creationId xmlns:a16="http://schemas.microsoft.com/office/drawing/2014/main" id="{9FDDD26F-B430-5C17-B479-C982316C8C8E}"/>
              </a:ext>
            </a:extLst>
          </p:cNvPr>
          <p:cNvSpPr txBox="1"/>
          <p:nvPr/>
        </p:nvSpPr>
        <p:spPr>
          <a:xfrm>
            <a:off x="2626460" y="2642619"/>
            <a:ext cx="1687507" cy="523220"/>
          </a:xfrm>
          <a:prstGeom prst="rect">
            <a:avLst/>
          </a:prstGeom>
          <a:noFill/>
        </p:spPr>
        <p:txBody>
          <a:bodyPr wrap="square" rtlCol="0">
            <a:spAutoFit/>
          </a:bodyPr>
          <a:lstStyle/>
          <a:p>
            <a:pPr algn="ctr"/>
            <a:r>
              <a:rPr lang="en-US" sz="2800" dirty="0"/>
              <a:t>Average</a:t>
            </a:r>
          </a:p>
        </p:txBody>
      </p:sp>
      <p:sp>
        <p:nvSpPr>
          <p:cNvPr id="18" name="Left Bracket 17">
            <a:extLst>
              <a:ext uri="{FF2B5EF4-FFF2-40B4-BE49-F238E27FC236}">
                <a16:creationId xmlns:a16="http://schemas.microsoft.com/office/drawing/2014/main" id="{A9AC6AFB-7D19-5CC2-D556-1A574E287088}"/>
              </a:ext>
            </a:extLst>
          </p:cNvPr>
          <p:cNvSpPr/>
          <p:nvPr/>
        </p:nvSpPr>
        <p:spPr>
          <a:xfrm>
            <a:off x="4230393" y="2089565"/>
            <a:ext cx="167148" cy="1629329"/>
          </a:xfrm>
          <a:prstGeom prst="leftBracket">
            <a:avLst>
              <a:gd name="adj" fmla="val 208333"/>
            </a:avLst>
          </a:prstGeom>
          <a:ln w="38100"/>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19" name="Left Bracket 18">
            <a:extLst>
              <a:ext uri="{FF2B5EF4-FFF2-40B4-BE49-F238E27FC236}">
                <a16:creationId xmlns:a16="http://schemas.microsoft.com/office/drawing/2014/main" id="{08A86B52-F109-6E68-2C24-84EC4800E640}"/>
              </a:ext>
            </a:extLst>
          </p:cNvPr>
          <p:cNvSpPr/>
          <p:nvPr/>
        </p:nvSpPr>
        <p:spPr>
          <a:xfrm rot="10800000">
            <a:off x="6354401" y="2089565"/>
            <a:ext cx="167148" cy="1629329"/>
          </a:xfrm>
          <a:prstGeom prst="leftBracket">
            <a:avLst>
              <a:gd name="adj" fmla="val 208333"/>
            </a:avLst>
          </a:prstGeom>
          <a:ln w="38100"/>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20" name="Rectangle 19">
            <a:extLst>
              <a:ext uri="{FF2B5EF4-FFF2-40B4-BE49-F238E27FC236}">
                <a16:creationId xmlns:a16="http://schemas.microsoft.com/office/drawing/2014/main" id="{487DE5E1-187C-AE46-5C05-7D2BDD89A3C2}"/>
              </a:ext>
            </a:extLst>
          </p:cNvPr>
          <p:cNvSpPr/>
          <p:nvPr/>
        </p:nvSpPr>
        <p:spPr>
          <a:xfrm>
            <a:off x="9218871" y="1977352"/>
            <a:ext cx="1796326" cy="1853757"/>
          </a:xfrm>
          <a:prstGeom prst="rect">
            <a:avLst/>
          </a:prstGeom>
          <a:solidFill>
            <a:srgbClr val="888888"/>
          </a:solidFill>
          <a:ln w="9525">
            <a:solidFill>
              <a:schemeClr val="bg1"/>
            </a:solidFill>
          </a:ln>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B16FAEDC-C45B-BE8C-5B2F-498D8CC56C7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379191" y="2018820"/>
            <a:ext cx="1475683" cy="1770820"/>
          </a:xfrm>
          <a:prstGeom prst="rect">
            <a:avLst/>
          </a:prstGeom>
        </p:spPr>
      </p:pic>
      <p:sp>
        <p:nvSpPr>
          <p:cNvPr id="22" name="TextBox 21">
            <a:extLst>
              <a:ext uri="{FF2B5EF4-FFF2-40B4-BE49-F238E27FC236}">
                <a16:creationId xmlns:a16="http://schemas.microsoft.com/office/drawing/2014/main" id="{A629280B-0DF5-DFEB-C4BB-96AEBBF79497}"/>
              </a:ext>
            </a:extLst>
          </p:cNvPr>
          <p:cNvSpPr txBox="1"/>
          <p:nvPr/>
        </p:nvSpPr>
        <p:spPr>
          <a:xfrm>
            <a:off x="7367523" y="2642619"/>
            <a:ext cx="1687507" cy="523220"/>
          </a:xfrm>
          <a:prstGeom prst="rect">
            <a:avLst/>
          </a:prstGeom>
          <a:noFill/>
        </p:spPr>
        <p:txBody>
          <a:bodyPr wrap="square" rtlCol="0">
            <a:spAutoFit/>
          </a:bodyPr>
          <a:lstStyle/>
          <a:p>
            <a:pPr algn="ctr"/>
            <a:r>
              <a:rPr lang="en-US" sz="2800" dirty="0"/>
              <a:t>Average</a:t>
            </a:r>
          </a:p>
        </p:txBody>
      </p:sp>
      <p:sp>
        <p:nvSpPr>
          <p:cNvPr id="23" name="Left Bracket 22">
            <a:extLst>
              <a:ext uri="{FF2B5EF4-FFF2-40B4-BE49-F238E27FC236}">
                <a16:creationId xmlns:a16="http://schemas.microsoft.com/office/drawing/2014/main" id="{9DA39FBA-CA4A-1CC0-D9CB-ACB651578CC2}"/>
              </a:ext>
            </a:extLst>
          </p:cNvPr>
          <p:cNvSpPr/>
          <p:nvPr/>
        </p:nvSpPr>
        <p:spPr>
          <a:xfrm>
            <a:off x="8971456" y="2089565"/>
            <a:ext cx="167148" cy="1629329"/>
          </a:xfrm>
          <a:prstGeom prst="leftBracket">
            <a:avLst>
              <a:gd name="adj" fmla="val 208333"/>
            </a:avLst>
          </a:prstGeom>
          <a:ln w="38100"/>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24" name="Left Bracket 23">
            <a:extLst>
              <a:ext uri="{FF2B5EF4-FFF2-40B4-BE49-F238E27FC236}">
                <a16:creationId xmlns:a16="http://schemas.microsoft.com/office/drawing/2014/main" id="{FDB99312-C1BF-884D-9F72-8136DB4AB58F}"/>
              </a:ext>
            </a:extLst>
          </p:cNvPr>
          <p:cNvSpPr/>
          <p:nvPr/>
        </p:nvSpPr>
        <p:spPr>
          <a:xfrm rot="10800000">
            <a:off x="11095464" y="2089565"/>
            <a:ext cx="167148" cy="1629329"/>
          </a:xfrm>
          <a:prstGeom prst="leftBracket">
            <a:avLst>
              <a:gd name="adj" fmla="val 208333"/>
            </a:avLst>
          </a:prstGeom>
          <a:ln w="38100"/>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25" name="Rectangle 24">
            <a:extLst>
              <a:ext uri="{FF2B5EF4-FFF2-40B4-BE49-F238E27FC236}">
                <a16:creationId xmlns:a16="http://schemas.microsoft.com/office/drawing/2014/main" id="{9AFEBE26-D61B-10D6-13B2-F209827AD5E5}"/>
              </a:ext>
            </a:extLst>
          </p:cNvPr>
          <p:cNvSpPr/>
          <p:nvPr/>
        </p:nvSpPr>
        <p:spPr>
          <a:xfrm>
            <a:off x="1649915" y="2350231"/>
            <a:ext cx="860125" cy="1107996"/>
          </a:xfrm>
          <a:prstGeom prst="rect">
            <a:avLst/>
          </a:prstGeom>
          <a:noFill/>
          <a:ln w="28575">
            <a:noFill/>
          </a:ln>
          <a:effectLst/>
        </p:spPr>
        <p:txBody>
          <a:bodyPr wrap="square" lIns="91440" tIns="45720" rIns="91440" bIns="45720">
            <a:spAutoFit/>
          </a:bodyPr>
          <a:lstStyle/>
          <a:p>
            <a:pPr algn="ctr"/>
            <a:r>
              <a:rPr lang="en-US" sz="6600" b="0" cap="none" spc="0" dirty="0">
                <a:ln w="19050">
                  <a:solidFill>
                    <a:schemeClr val="tx1"/>
                  </a:solidFill>
                </a:ln>
                <a:solidFill>
                  <a:srgbClr val="ACA793"/>
                </a:solidFill>
                <a:effectLst/>
                <a:latin typeface="Arial Black" panose="020B0A04020102020204" pitchFamily="34" charset="0"/>
              </a:rPr>
              <a:t>≈</a:t>
            </a:r>
          </a:p>
        </p:txBody>
      </p:sp>
      <p:sp>
        <p:nvSpPr>
          <p:cNvPr id="26" name="Minus Sign 25">
            <a:extLst>
              <a:ext uri="{FF2B5EF4-FFF2-40B4-BE49-F238E27FC236}">
                <a16:creationId xmlns:a16="http://schemas.microsoft.com/office/drawing/2014/main" id="{9B917BDB-D7CF-1CB1-96DE-3686C19E23DB}"/>
              </a:ext>
            </a:extLst>
          </p:cNvPr>
          <p:cNvSpPr/>
          <p:nvPr/>
        </p:nvSpPr>
        <p:spPr>
          <a:xfrm>
            <a:off x="6797252" y="2619092"/>
            <a:ext cx="570271" cy="570271"/>
          </a:xfrm>
          <a:prstGeom prst="mathMinus">
            <a:avLst/>
          </a:prstGeom>
          <a:solidFill>
            <a:srgbClr val="ACA79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Left Bracket 26">
            <a:extLst>
              <a:ext uri="{FF2B5EF4-FFF2-40B4-BE49-F238E27FC236}">
                <a16:creationId xmlns:a16="http://schemas.microsoft.com/office/drawing/2014/main" id="{5DC23BA5-2A38-D356-FDDD-9954E5C72472}"/>
              </a:ext>
            </a:extLst>
          </p:cNvPr>
          <p:cNvSpPr/>
          <p:nvPr/>
        </p:nvSpPr>
        <p:spPr>
          <a:xfrm>
            <a:off x="2670360" y="1868367"/>
            <a:ext cx="167148" cy="2156304"/>
          </a:xfrm>
          <a:prstGeom prst="leftBracket">
            <a:avLst>
              <a:gd name="adj" fmla="val 208333"/>
            </a:avLst>
          </a:prstGeom>
          <a:ln w="38100"/>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28" name="Left Bracket 27">
            <a:extLst>
              <a:ext uri="{FF2B5EF4-FFF2-40B4-BE49-F238E27FC236}">
                <a16:creationId xmlns:a16="http://schemas.microsoft.com/office/drawing/2014/main" id="{7885AE3B-4D13-E040-F663-89FB00480C20}"/>
              </a:ext>
            </a:extLst>
          </p:cNvPr>
          <p:cNvSpPr/>
          <p:nvPr/>
        </p:nvSpPr>
        <p:spPr>
          <a:xfrm rot="10800000">
            <a:off x="11342879" y="1868367"/>
            <a:ext cx="167148" cy="2156304"/>
          </a:xfrm>
          <a:prstGeom prst="leftBracket">
            <a:avLst>
              <a:gd name="adj" fmla="val 208333"/>
            </a:avLst>
          </a:prstGeom>
          <a:ln w="38100"/>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29" name="Rectangle 28">
            <a:extLst>
              <a:ext uri="{FF2B5EF4-FFF2-40B4-BE49-F238E27FC236}">
                <a16:creationId xmlns:a16="http://schemas.microsoft.com/office/drawing/2014/main" id="{CDFE5556-0D3D-D0EF-587B-535C493D6A3E}"/>
              </a:ext>
            </a:extLst>
          </p:cNvPr>
          <p:cNvSpPr/>
          <p:nvPr/>
        </p:nvSpPr>
        <p:spPr>
          <a:xfrm>
            <a:off x="11426453" y="1504789"/>
            <a:ext cx="535760" cy="584775"/>
          </a:xfrm>
          <a:prstGeom prst="rect">
            <a:avLst/>
          </a:prstGeom>
          <a:noFill/>
          <a:ln w="28575">
            <a:noFill/>
          </a:ln>
          <a:effectLst/>
        </p:spPr>
        <p:txBody>
          <a:bodyPr wrap="square" lIns="91440" tIns="45720" rIns="91440" bIns="45720">
            <a:spAutoFit/>
          </a:bodyPr>
          <a:lstStyle/>
          <a:p>
            <a:pPr algn="ctr"/>
            <a:r>
              <a:rPr lang="en-US" sz="3200" b="0" cap="none" spc="0" dirty="0">
                <a:ln w="19050">
                  <a:solidFill>
                    <a:schemeClr val="tx1"/>
                  </a:solidFill>
                </a:ln>
                <a:solidFill>
                  <a:srgbClr val="ACA793"/>
                </a:solidFill>
                <a:effectLst/>
                <a:latin typeface="Arial Black" panose="020B0A04020102020204" pitchFamily="34" charset="0"/>
              </a:rPr>
              <a:t>2</a:t>
            </a:r>
          </a:p>
        </p:txBody>
      </p:sp>
      <p:grpSp>
        <p:nvGrpSpPr>
          <p:cNvPr id="32" name="Group 31">
            <a:extLst>
              <a:ext uri="{FF2B5EF4-FFF2-40B4-BE49-F238E27FC236}">
                <a16:creationId xmlns:a16="http://schemas.microsoft.com/office/drawing/2014/main" id="{3BDB8E5C-583A-8328-2240-B1C4E8F62EA8}"/>
              </a:ext>
            </a:extLst>
          </p:cNvPr>
          <p:cNvGrpSpPr/>
          <p:nvPr/>
        </p:nvGrpSpPr>
        <p:grpSpPr>
          <a:xfrm>
            <a:off x="1061653" y="4492680"/>
            <a:ext cx="10194669" cy="1574790"/>
            <a:chOff x="319672" y="4936965"/>
            <a:chExt cx="10194669" cy="1868742"/>
          </a:xfrm>
        </p:grpSpPr>
        <p:sp>
          <p:nvSpPr>
            <p:cNvPr id="30" name="TextBox 29">
              <a:extLst>
                <a:ext uri="{FF2B5EF4-FFF2-40B4-BE49-F238E27FC236}">
                  <a16:creationId xmlns:a16="http://schemas.microsoft.com/office/drawing/2014/main" id="{A3D95D63-1488-4F0D-78CC-33936D3FBB86}"/>
                </a:ext>
              </a:extLst>
            </p:cNvPr>
            <p:cNvSpPr txBox="1"/>
            <p:nvPr/>
          </p:nvSpPr>
          <p:spPr>
            <a:xfrm>
              <a:off x="319672" y="4946315"/>
              <a:ext cx="2093729" cy="1643520"/>
            </a:xfrm>
            <a:prstGeom prst="rect">
              <a:avLst/>
            </a:prstGeom>
            <a:noFill/>
          </p:spPr>
          <p:txBody>
            <a:bodyPr wrap="square" rtlCol="0">
              <a:spAutoFit/>
            </a:bodyPr>
            <a:lstStyle/>
            <a:p>
              <a:pPr algn="ctr"/>
              <a:r>
                <a:rPr lang="en-US" sz="2800" dirty="0"/>
                <a:t>With smoothness using </a:t>
              </a:r>
            </a:p>
          </p:txBody>
        </p:sp>
        <p:sp>
          <p:nvSpPr>
            <p:cNvPr id="31" name="TextBox 30">
              <a:extLst>
                <a:ext uri="{FF2B5EF4-FFF2-40B4-BE49-F238E27FC236}">
                  <a16:creationId xmlns:a16="http://schemas.microsoft.com/office/drawing/2014/main" id="{C319B965-B44A-9BBE-7957-292E96AD5BBD}"/>
                </a:ext>
              </a:extLst>
            </p:cNvPr>
            <p:cNvSpPr txBox="1"/>
            <p:nvPr/>
          </p:nvSpPr>
          <p:spPr>
            <a:xfrm>
              <a:off x="2540576" y="4936965"/>
              <a:ext cx="7973765" cy="1868742"/>
            </a:xfrm>
            <a:prstGeom prst="rect">
              <a:avLst/>
            </a:prstGeom>
            <a:noFill/>
          </p:spPr>
          <p:txBody>
            <a:bodyPr wrap="square" rtlCol="0" anchor="ctr">
              <a:spAutoFit/>
            </a:bodyPr>
            <a:lstStyle/>
            <a:p>
              <a:pPr algn="ctr"/>
              <a:r>
                <a:rPr lang="en-US" sz="2200" dirty="0"/>
                <a:t>Smoothing through curvature reparameterization</a:t>
              </a:r>
            </a:p>
            <a:p>
              <a:pPr algn="ctr">
                <a:spcAft>
                  <a:spcPts val="1000"/>
                </a:spcAft>
              </a:pPr>
              <a:r>
                <a:rPr lang="en-US" sz="2200" dirty="0"/>
                <a:t>[Crane et al. 2013]</a:t>
              </a:r>
            </a:p>
            <a:p>
              <a:pPr algn="ctr"/>
              <a:r>
                <a:rPr lang="en-US" sz="2200" dirty="0"/>
                <a:t>Edge-aware gradient filtering</a:t>
              </a:r>
            </a:p>
            <a:p>
              <a:pPr algn="ctr"/>
              <a:r>
                <a:rPr lang="en-US" sz="2200" dirty="0"/>
                <a:t>[Chang, Yang, Belhe et al. 2024]</a:t>
              </a:r>
            </a:p>
          </p:txBody>
        </p:sp>
      </p:grpSp>
    </p:spTree>
    <p:custDataLst>
      <p:tags r:id="rId1"/>
    </p:custDataLst>
    <p:extLst>
      <p:ext uri="{BB962C8B-B14F-4D97-AF65-F5344CB8AC3E}">
        <p14:creationId xmlns:p14="http://schemas.microsoft.com/office/powerpoint/2010/main" val="511236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F971F-3167-A421-EF0C-65DEC79E36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44C46A-BE99-F74C-B520-329E7B65E016}"/>
              </a:ext>
            </a:extLst>
          </p:cNvPr>
          <p:cNvSpPr>
            <a:spLocks noGrp="1"/>
          </p:cNvSpPr>
          <p:nvPr>
            <p:ph type="title"/>
          </p:nvPr>
        </p:nvSpPr>
        <p:spPr/>
        <p:txBody>
          <a:bodyPr/>
          <a:lstStyle/>
          <a:p>
            <a:r>
              <a:rPr lang="en-US" dirty="0"/>
              <a:t>Operators: Strand Distributions </a:t>
            </a:r>
          </a:p>
        </p:txBody>
      </p:sp>
      <p:sp>
        <p:nvSpPr>
          <p:cNvPr id="4" name="Slide Number Placeholder 3">
            <a:extLst>
              <a:ext uri="{FF2B5EF4-FFF2-40B4-BE49-F238E27FC236}">
                <a16:creationId xmlns:a16="http://schemas.microsoft.com/office/drawing/2014/main" id="{6FD56DBD-C1E2-3ECA-31A3-3C7935028912}"/>
              </a:ext>
            </a:extLst>
          </p:cNvPr>
          <p:cNvSpPr>
            <a:spLocks noGrp="1"/>
          </p:cNvSpPr>
          <p:nvPr>
            <p:ph type="sldNum" sz="quarter" idx="12"/>
          </p:nvPr>
        </p:nvSpPr>
        <p:spPr/>
        <p:txBody>
          <a:bodyPr/>
          <a:lstStyle/>
          <a:p>
            <a:fld id="{42F90245-33E3-4084-9340-EB643E9E9AF0}" type="slidenum">
              <a:rPr lang="en-US" sz="2200" smtClean="0"/>
              <a:t>17</a:t>
            </a:fld>
            <a:endParaRPr lang="en-US" sz="2200" dirty="0"/>
          </a:p>
        </p:txBody>
      </p:sp>
      <p:grpSp>
        <p:nvGrpSpPr>
          <p:cNvPr id="3" name="Group 2">
            <a:extLst>
              <a:ext uri="{FF2B5EF4-FFF2-40B4-BE49-F238E27FC236}">
                <a16:creationId xmlns:a16="http://schemas.microsoft.com/office/drawing/2014/main" id="{EDA869C9-7592-5641-C438-868138D4BE8A}"/>
              </a:ext>
            </a:extLst>
          </p:cNvPr>
          <p:cNvGrpSpPr/>
          <p:nvPr/>
        </p:nvGrpSpPr>
        <p:grpSpPr>
          <a:xfrm>
            <a:off x="685383" y="2858198"/>
            <a:ext cx="1760151" cy="1958313"/>
            <a:chOff x="7923789" y="3747306"/>
            <a:chExt cx="1021946" cy="1136999"/>
          </a:xfrm>
        </p:grpSpPr>
        <p:pic>
          <p:nvPicPr>
            <p:cNvPr id="5" name="Graphic 4">
              <a:extLst>
                <a:ext uri="{FF2B5EF4-FFF2-40B4-BE49-F238E27FC236}">
                  <a16:creationId xmlns:a16="http://schemas.microsoft.com/office/drawing/2014/main" id="{CDA2E6CB-9D0E-6E3E-919A-EF49B3BC199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23789" y="3747306"/>
              <a:ext cx="1021946" cy="1136999"/>
            </a:xfrm>
            <a:prstGeom prst="rect">
              <a:avLst/>
            </a:prstGeom>
          </p:spPr>
        </p:pic>
        <p:pic>
          <p:nvPicPr>
            <p:cNvPr id="6" name="Picture 5">
              <a:extLst>
                <a:ext uri="{FF2B5EF4-FFF2-40B4-BE49-F238E27FC236}">
                  <a16:creationId xmlns:a16="http://schemas.microsoft.com/office/drawing/2014/main" id="{A8BA2D76-E4E0-41FB-E665-1CF260A24FE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010288" y="3812885"/>
              <a:ext cx="838200" cy="1005840"/>
            </a:xfrm>
            <a:prstGeom prst="rect">
              <a:avLst/>
            </a:prstGeom>
          </p:spPr>
        </p:pic>
      </p:grpSp>
      <p:grpSp>
        <p:nvGrpSpPr>
          <p:cNvPr id="8" name="Group 7">
            <a:extLst>
              <a:ext uri="{FF2B5EF4-FFF2-40B4-BE49-F238E27FC236}">
                <a16:creationId xmlns:a16="http://schemas.microsoft.com/office/drawing/2014/main" id="{D09F744A-4CF9-0906-CC46-B447B4C16988}"/>
              </a:ext>
            </a:extLst>
          </p:cNvPr>
          <p:cNvGrpSpPr/>
          <p:nvPr/>
        </p:nvGrpSpPr>
        <p:grpSpPr>
          <a:xfrm>
            <a:off x="5248316" y="1577771"/>
            <a:ext cx="1427278" cy="1472910"/>
            <a:chOff x="4686299" y="2126094"/>
            <a:chExt cx="2638425" cy="2718498"/>
          </a:xfrm>
        </p:grpSpPr>
        <p:sp>
          <p:nvSpPr>
            <p:cNvPr id="9" name="Rectangle 8">
              <a:extLst>
                <a:ext uri="{FF2B5EF4-FFF2-40B4-BE49-F238E27FC236}">
                  <a16:creationId xmlns:a16="http://schemas.microsoft.com/office/drawing/2014/main" id="{7E047CCF-3AF1-4079-28D3-2D4104B47263}"/>
                </a:ext>
              </a:extLst>
            </p:cNvPr>
            <p:cNvSpPr/>
            <p:nvPr/>
          </p:nvSpPr>
          <p:spPr>
            <a:xfrm>
              <a:off x="4686299" y="2126094"/>
              <a:ext cx="2638425" cy="2718498"/>
            </a:xfrm>
            <a:prstGeom prst="rect">
              <a:avLst/>
            </a:prstGeom>
            <a:solidFill>
              <a:schemeClr val="tx1">
                <a:lumMod val="50000"/>
                <a:lumOff val="50000"/>
              </a:schemeClr>
            </a:solidFill>
            <a:ln w="9525">
              <a:solidFill>
                <a:schemeClr val="bg1"/>
              </a:solidFill>
            </a:ln>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DD4CDBA-2D23-DE96-5B13-79946CFE32E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921776" y="2198445"/>
              <a:ext cx="2167468" cy="2596874"/>
            </a:xfrm>
            <a:prstGeom prst="rect">
              <a:avLst/>
            </a:prstGeom>
          </p:spPr>
        </p:pic>
      </p:grpSp>
      <p:grpSp>
        <p:nvGrpSpPr>
          <p:cNvPr id="11" name="Group 10">
            <a:extLst>
              <a:ext uri="{FF2B5EF4-FFF2-40B4-BE49-F238E27FC236}">
                <a16:creationId xmlns:a16="http://schemas.microsoft.com/office/drawing/2014/main" id="{A9BDE35A-8BB0-310D-C770-72DDC2F93366}"/>
              </a:ext>
            </a:extLst>
          </p:cNvPr>
          <p:cNvGrpSpPr/>
          <p:nvPr/>
        </p:nvGrpSpPr>
        <p:grpSpPr>
          <a:xfrm>
            <a:off x="7024209" y="1452426"/>
            <a:ext cx="1427278" cy="1472910"/>
            <a:chOff x="4686299" y="2126094"/>
            <a:chExt cx="2638425" cy="2718498"/>
          </a:xfrm>
        </p:grpSpPr>
        <p:sp>
          <p:nvSpPr>
            <p:cNvPr id="12" name="Rectangle 11">
              <a:extLst>
                <a:ext uri="{FF2B5EF4-FFF2-40B4-BE49-F238E27FC236}">
                  <a16:creationId xmlns:a16="http://schemas.microsoft.com/office/drawing/2014/main" id="{F9B15DAD-008F-294E-86C6-04F30020C138}"/>
                </a:ext>
              </a:extLst>
            </p:cNvPr>
            <p:cNvSpPr/>
            <p:nvPr/>
          </p:nvSpPr>
          <p:spPr>
            <a:xfrm>
              <a:off x="4686299" y="2126094"/>
              <a:ext cx="2638425" cy="2718498"/>
            </a:xfrm>
            <a:prstGeom prst="rect">
              <a:avLst/>
            </a:prstGeom>
            <a:solidFill>
              <a:schemeClr val="tx1">
                <a:lumMod val="50000"/>
                <a:lumOff val="50000"/>
              </a:schemeClr>
            </a:solidFill>
            <a:ln w="9525">
              <a:solidFill>
                <a:schemeClr val="bg1"/>
              </a:solidFill>
            </a:ln>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4BD622F4-6131-174E-E0D8-195D106298DA}"/>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921776" y="2198445"/>
              <a:ext cx="2167468" cy="2596874"/>
            </a:xfrm>
            <a:prstGeom prst="rect">
              <a:avLst/>
            </a:prstGeom>
          </p:spPr>
        </p:pic>
      </p:grpSp>
      <p:grpSp>
        <p:nvGrpSpPr>
          <p:cNvPr id="14" name="Group 13">
            <a:extLst>
              <a:ext uri="{FF2B5EF4-FFF2-40B4-BE49-F238E27FC236}">
                <a16:creationId xmlns:a16="http://schemas.microsoft.com/office/drawing/2014/main" id="{BC078C0C-1947-2AD1-B77E-565992B77E69}"/>
              </a:ext>
            </a:extLst>
          </p:cNvPr>
          <p:cNvGrpSpPr/>
          <p:nvPr/>
        </p:nvGrpSpPr>
        <p:grpSpPr>
          <a:xfrm>
            <a:off x="8590616" y="1806861"/>
            <a:ext cx="1427278" cy="1472910"/>
            <a:chOff x="4686299" y="2126094"/>
            <a:chExt cx="2638425" cy="2718498"/>
          </a:xfrm>
        </p:grpSpPr>
        <p:sp>
          <p:nvSpPr>
            <p:cNvPr id="15" name="Rectangle 14">
              <a:extLst>
                <a:ext uri="{FF2B5EF4-FFF2-40B4-BE49-F238E27FC236}">
                  <a16:creationId xmlns:a16="http://schemas.microsoft.com/office/drawing/2014/main" id="{2F4EED8B-4C07-7419-ABA1-4EC55585567F}"/>
                </a:ext>
              </a:extLst>
            </p:cNvPr>
            <p:cNvSpPr/>
            <p:nvPr/>
          </p:nvSpPr>
          <p:spPr>
            <a:xfrm>
              <a:off x="4686299" y="2126094"/>
              <a:ext cx="2638425" cy="2718498"/>
            </a:xfrm>
            <a:prstGeom prst="rect">
              <a:avLst/>
            </a:prstGeom>
            <a:solidFill>
              <a:schemeClr val="tx1">
                <a:lumMod val="50000"/>
                <a:lumOff val="50000"/>
              </a:schemeClr>
            </a:solidFill>
            <a:ln w="9525">
              <a:solidFill>
                <a:schemeClr val="bg1"/>
              </a:solidFill>
            </a:ln>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FAF811C0-EAA2-928A-68B9-B1767B317BAD}"/>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921776" y="2198445"/>
              <a:ext cx="2167468" cy="2596874"/>
            </a:xfrm>
            <a:prstGeom prst="rect">
              <a:avLst/>
            </a:prstGeom>
          </p:spPr>
        </p:pic>
      </p:grpSp>
      <p:grpSp>
        <p:nvGrpSpPr>
          <p:cNvPr id="17" name="Group 16">
            <a:extLst>
              <a:ext uri="{FF2B5EF4-FFF2-40B4-BE49-F238E27FC236}">
                <a16:creationId xmlns:a16="http://schemas.microsoft.com/office/drawing/2014/main" id="{401A8FEB-A9B6-3820-F5BA-5C2A9C3165ED}"/>
              </a:ext>
            </a:extLst>
          </p:cNvPr>
          <p:cNvGrpSpPr/>
          <p:nvPr/>
        </p:nvGrpSpPr>
        <p:grpSpPr>
          <a:xfrm>
            <a:off x="5436695" y="3219708"/>
            <a:ext cx="1427278" cy="1472910"/>
            <a:chOff x="4686299" y="2126094"/>
            <a:chExt cx="2638425" cy="2718498"/>
          </a:xfrm>
        </p:grpSpPr>
        <p:sp>
          <p:nvSpPr>
            <p:cNvPr id="18" name="Rectangle 17">
              <a:extLst>
                <a:ext uri="{FF2B5EF4-FFF2-40B4-BE49-F238E27FC236}">
                  <a16:creationId xmlns:a16="http://schemas.microsoft.com/office/drawing/2014/main" id="{A3DDD338-B078-936B-4C22-D23CAE037BB6}"/>
                </a:ext>
              </a:extLst>
            </p:cNvPr>
            <p:cNvSpPr/>
            <p:nvPr/>
          </p:nvSpPr>
          <p:spPr>
            <a:xfrm>
              <a:off x="4686299" y="2126094"/>
              <a:ext cx="2638425" cy="2718498"/>
            </a:xfrm>
            <a:prstGeom prst="rect">
              <a:avLst/>
            </a:prstGeom>
            <a:solidFill>
              <a:schemeClr val="tx1">
                <a:lumMod val="50000"/>
                <a:lumOff val="50000"/>
              </a:schemeClr>
            </a:solidFill>
            <a:ln w="9525">
              <a:solidFill>
                <a:schemeClr val="bg1"/>
              </a:solidFill>
            </a:ln>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95ED4399-56FF-731B-C72B-AED57FC2220E}"/>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921776" y="2198445"/>
              <a:ext cx="2167468" cy="2596874"/>
            </a:xfrm>
            <a:prstGeom prst="rect">
              <a:avLst/>
            </a:prstGeom>
          </p:spPr>
        </p:pic>
      </p:grpSp>
      <p:grpSp>
        <p:nvGrpSpPr>
          <p:cNvPr id="20" name="Group 19">
            <a:extLst>
              <a:ext uri="{FF2B5EF4-FFF2-40B4-BE49-F238E27FC236}">
                <a16:creationId xmlns:a16="http://schemas.microsoft.com/office/drawing/2014/main" id="{BAB6C24E-DE6A-020F-D656-2A483330128E}"/>
              </a:ext>
            </a:extLst>
          </p:cNvPr>
          <p:cNvGrpSpPr/>
          <p:nvPr/>
        </p:nvGrpSpPr>
        <p:grpSpPr>
          <a:xfrm>
            <a:off x="6930677" y="3132425"/>
            <a:ext cx="1427278" cy="1472910"/>
            <a:chOff x="4686299" y="2126094"/>
            <a:chExt cx="2638425" cy="2718498"/>
          </a:xfrm>
        </p:grpSpPr>
        <p:sp>
          <p:nvSpPr>
            <p:cNvPr id="21" name="Rectangle 20">
              <a:extLst>
                <a:ext uri="{FF2B5EF4-FFF2-40B4-BE49-F238E27FC236}">
                  <a16:creationId xmlns:a16="http://schemas.microsoft.com/office/drawing/2014/main" id="{8DBC7056-E6CA-7B65-FFFA-A53DF1C6B1E7}"/>
                </a:ext>
              </a:extLst>
            </p:cNvPr>
            <p:cNvSpPr/>
            <p:nvPr/>
          </p:nvSpPr>
          <p:spPr>
            <a:xfrm>
              <a:off x="4686299" y="2126094"/>
              <a:ext cx="2638425" cy="2718498"/>
            </a:xfrm>
            <a:prstGeom prst="rect">
              <a:avLst/>
            </a:prstGeom>
            <a:solidFill>
              <a:schemeClr val="tx1">
                <a:lumMod val="50000"/>
                <a:lumOff val="50000"/>
              </a:schemeClr>
            </a:solidFill>
            <a:ln w="9525">
              <a:solidFill>
                <a:schemeClr val="bg1"/>
              </a:solidFill>
            </a:ln>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71F89CCA-FCF9-6705-A552-BF2B1D3F0012}"/>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4921776" y="2198445"/>
              <a:ext cx="2167468" cy="2596874"/>
            </a:xfrm>
            <a:prstGeom prst="rect">
              <a:avLst/>
            </a:prstGeom>
          </p:spPr>
        </p:pic>
      </p:grpSp>
      <p:grpSp>
        <p:nvGrpSpPr>
          <p:cNvPr id="23" name="Group 22">
            <a:extLst>
              <a:ext uri="{FF2B5EF4-FFF2-40B4-BE49-F238E27FC236}">
                <a16:creationId xmlns:a16="http://schemas.microsoft.com/office/drawing/2014/main" id="{362CED12-5565-A10D-29E3-A2B7BF20AE38}"/>
              </a:ext>
            </a:extLst>
          </p:cNvPr>
          <p:cNvGrpSpPr/>
          <p:nvPr/>
        </p:nvGrpSpPr>
        <p:grpSpPr>
          <a:xfrm>
            <a:off x="8705256" y="3327963"/>
            <a:ext cx="1427278" cy="1472910"/>
            <a:chOff x="4686299" y="2126094"/>
            <a:chExt cx="2638425" cy="2718498"/>
          </a:xfrm>
        </p:grpSpPr>
        <p:sp>
          <p:nvSpPr>
            <p:cNvPr id="24" name="Rectangle 23">
              <a:extLst>
                <a:ext uri="{FF2B5EF4-FFF2-40B4-BE49-F238E27FC236}">
                  <a16:creationId xmlns:a16="http://schemas.microsoft.com/office/drawing/2014/main" id="{FD66CE48-FC0D-8DB3-3E0D-E6E7E52CA654}"/>
                </a:ext>
              </a:extLst>
            </p:cNvPr>
            <p:cNvSpPr/>
            <p:nvPr/>
          </p:nvSpPr>
          <p:spPr>
            <a:xfrm>
              <a:off x="4686299" y="2126094"/>
              <a:ext cx="2638425" cy="2718498"/>
            </a:xfrm>
            <a:prstGeom prst="rect">
              <a:avLst/>
            </a:prstGeom>
            <a:solidFill>
              <a:schemeClr val="tx1">
                <a:lumMod val="50000"/>
                <a:lumOff val="50000"/>
              </a:schemeClr>
            </a:solidFill>
            <a:ln w="9525">
              <a:solidFill>
                <a:schemeClr val="bg1"/>
              </a:solidFill>
            </a:ln>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4D2CB927-2C47-6D81-9C01-01D656903254}"/>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4921776" y="2198445"/>
              <a:ext cx="2167468" cy="2596874"/>
            </a:xfrm>
            <a:prstGeom prst="rect">
              <a:avLst/>
            </a:prstGeom>
          </p:spPr>
        </p:pic>
      </p:grpSp>
      <p:grpSp>
        <p:nvGrpSpPr>
          <p:cNvPr id="26" name="Group 25">
            <a:extLst>
              <a:ext uri="{FF2B5EF4-FFF2-40B4-BE49-F238E27FC236}">
                <a16:creationId xmlns:a16="http://schemas.microsoft.com/office/drawing/2014/main" id="{27871D70-4635-3BD4-A799-9B78B048E3B2}"/>
              </a:ext>
            </a:extLst>
          </p:cNvPr>
          <p:cNvGrpSpPr/>
          <p:nvPr/>
        </p:nvGrpSpPr>
        <p:grpSpPr>
          <a:xfrm>
            <a:off x="5249498" y="4823007"/>
            <a:ext cx="1427278" cy="1472910"/>
            <a:chOff x="4686299" y="2126094"/>
            <a:chExt cx="2638425" cy="2718498"/>
          </a:xfrm>
        </p:grpSpPr>
        <p:sp>
          <p:nvSpPr>
            <p:cNvPr id="27" name="Rectangle 26">
              <a:extLst>
                <a:ext uri="{FF2B5EF4-FFF2-40B4-BE49-F238E27FC236}">
                  <a16:creationId xmlns:a16="http://schemas.microsoft.com/office/drawing/2014/main" id="{A1687374-36D7-D7F6-2443-DB154E19D231}"/>
                </a:ext>
              </a:extLst>
            </p:cNvPr>
            <p:cNvSpPr/>
            <p:nvPr/>
          </p:nvSpPr>
          <p:spPr>
            <a:xfrm>
              <a:off x="4686299" y="2126094"/>
              <a:ext cx="2638425" cy="2718498"/>
            </a:xfrm>
            <a:prstGeom prst="rect">
              <a:avLst/>
            </a:prstGeom>
            <a:solidFill>
              <a:schemeClr val="tx1">
                <a:lumMod val="50000"/>
                <a:lumOff val="50000"/>
              </a:schemeClr>
            </a:solidFill>
            <a:ln w="9525">
              <a:solidFill>
                <a:schemeClr val="bg1"/>
              </a:solidFill>
            </a:ln>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CC71259F-4BC6-6089-F651-91BC9B2B3CC7}"/>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4921776" y="2198445"/>
              <a:ext cx="2167468" cy="2596874"/>
            </a:xfrm>
            <a:prstGeom prst="rect">
              <a:avLst/>
            </a:prstGeom>
          </p:spPr>
        </p:pic>
      </p:grpSp>
      <p:grpSp>
        <p:nvGrpSpPr>
          <p:cNvPr id="29" name="Group 28">
            <a:extLst>
              <a:ext uri="{FF2B5EF4-FFF2-40B4-BE49-F238E27FC236}">
                <a16:creationId xmlns:a16="http://schemas.microsoft.com/office/drawing/2014/main" id="{E30BDC9C-9679-CDCD-B19E-FE3780482D86}"/>
              </a:ext>
            </a:extLst>
          </p:cNvPr>
          <p:cNvGrpSpPr/>
          <p:nvPr/>
        </p:nvGrpSpPr>
        <p:grpSpPr>
          <a:xfrm>
            <a:off x="6921309" y="4748696"/>
            <a:ext cx="1427278" cy="1472910"/>
            <a:chOff x="4686299" y="2126094"/>
            <a:chExt cx="2638425" cy="2718498"/>
          </a:xfrm>
        </p:grpSpPr>
        <p:sp>
          <p:nvSpPr>
            <p:cNvPr id="30" name="Rectangle 29">
              <a:extLst>
                <a:ext uri="{FF2B5EF4-FFF2-40B4-BE49-F238E27FC236}">
                  <a16:creationId xmlns:a16="http://schemas.microsoft.com/office/drawing/2014/main" id="{01FF7B1C-6667-5328-D859-15A69A582030}"/>
                </a:ext>
              </a:extLst>
            </p:cNvPr>
            <p:cNvSpPr/>
            <p:nvPr/>
          </p:nvSpPr>
          <p:spPr>
            <a:xfrm>
              <a:off x="4686299" y="2126094"/>
              <a:ext cx="2638425" cy="2718498"/>
            </a:xfrm>
            <a:prstGeom prst="rect">
              <a:avLst/>
            </a:prstGeom>
            <a:solidFill>
              <a:schemeClr val="tx1">
                <a:lumMod val="50000"/>
                <a:lumOff val="50000"/>
              </a:schemeClr>
            </a:solidFill>
            <a:ln w="9525">
              <a:solidFill>
                <a:schemeClr val="bg1"/>
              </a:solidFill>
            </a:ln>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CBB3A1B6-420E-0472-6074-052150C41958}"/>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4921776" y="2198445"/>
              <a:ext cx="2167468" cy="2596874"/>
            </a:xfrm>
            <a:prstGeom prst="rect">
              <a:avLst/>
            </a:prstGeom>
          </p:spPr>
        </p:pic>
      </p:grpSp>
      <p:grpSp>
        <p:nvGrpSpPr>
          <p:cNvPr id="32" name="Group 31">
            <a:extLst>
              <a:ext uri="{FF2B5EF4-FFF2-40B4-BE49-F238E27FC236}">
                <a16:creationId xmlns:a16="http://schemas.microsoft.com/office/drawing/2014/main" id="{5441D58E-F55F-F02A-30AF-6BBC3DB63295}"/>
              </a:ext>
            </a:extLst>
          </p:cNvPr>
          <p:cNvGrpSpPr/>
          <p:nvPr/>
        </p:nvGrpSpPr>
        <p:grpSpPr>
          <a:xfrm>
            <a:off x="8392934" y="4992733"/>
            <a:ext cx="1427278" cy="1472910"/>
            <a:chOff x="4686299" y="2126094"/>
            <a:chExt cx="2638425" cy="2718498"/>
          </a:xfrm>
        </p:grpSpPr>
        <p:sp>
          <p:nvSpPr>
            <p:cNvPr id="33" name="Rectangle 32">
              <a:extLst>
                <a:ext uri="{FF2B5EF4-FFF2-40B4-BE49-F238E27FC236}">
                  <a16:creationId xmlns:a16="http://schemas.microsoft.com/office/drawing/2014/main" id="{2CC14B01-FA20-E49F-82E3-62E8AB7EF967}"/>
                </a:ext>
              </a:extLst>
            </p:cNvPr>
            <p:cNvSpPr/>
            <p:nvPr/>
          </p:nvSpPr>
          <p:spPr>
            <a:xfrm>
              <a:off x="4686299" y="2126094"/>
              <a:ext cx="2638425" cy="2718498"/>
            </a:xfrm>
            <a:prstGeom prst="rect">
              <a:avLst/>
            </a:prstGeom>
            <a:solidFill>
              <a:schemeClr val="tx1">
                <a:lumMod val="50000"/>
                <a:lumOff val="50000"/>
              </a:schemeClr>
            </a:solidFill>
            <a:ln w="9525">
              <a:solidFill>
                <a:schemeClr val="bg1"/>
              </a:solidFill>
            </a:ln>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34" name="Picture 33">
              <a:extLst>
                <a:ext uri="{FF2B5EF4-FFF2-40B4-BE49-F238E27FC236}">
                  <a16:creationId xmlns:a16="http://schemas.microsoft.com/office/drawing/2014/main" id="{93B49E8B-0FAA-196A-4CB0-CE01627EF106}"/>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4923937" y="2185833"/>
              <a:ext cx="2163150" cy="2599021"/>
            </a:xfrm>
            <a:prstGeom prst="rect">
              <a:avLst/>
            </a:prstGeom>
          </p:spPr>
        </p:pic>
      </p:grpSp>
      <p:sp>
        <p:nvSpPr>
          <p:cNvPr id="42" name="TextBox 41">
            <a:extLst>
              <a:ext uri="{FF2B5EF4-FFF2-40B4-BE49-F238E27FC236}">
                <a16:creationId xmlns:a16="http://schemas.microsoft.com/office/drawing/2014/main" id="{F94D430E-50D3-FF80-E449-D3F9C1EC6E70}"/>
              </a:ext>
            </a:extLst>
          </p:cNvPr>
          <p:cNvSpPr txBox="1"/>
          <p:nvPr/>
        </p:nvSpPr>
        <p:spPr>
          <a:xfrm>
            <a:off x="2325557" y="3132425"/>
            <a:ext cx="1980405" cy="1384995"/>
          </a:xfrm>
          <a:prstGeom prst="rect">
            <a:avLst/>
          </a:prstGeom>
          <a:noFill/>
        </p:spPr>
        <p:txBody>
          <a:bodyPr wrap="square" rtlCol="0">
            <a:spAutoFit/>
          </a:bodyPr>
          <a:lstStyle/>
          <a:p>
            <a:pPr algn="ctr"/>
            <a:r>
              <a:rPr lang="en-US" sz="2800" dirty="0"/>
              <a:t>can</a:t>
            </a:r>
          </a:p>
          <a:p>
            <a:pPr algn="ctr"/>
            <a:r>
              <a:rPr lang="en-US" sz="2800" dirty="0"/>
              <a:t>generate any of</a:t>
            </a:r>
          </a:p>
        </p:txBody>
      </p:sp>
      <p:sp>
        <p:nvSpPr>
          <p:cNvPr id="43" name="Oval 42">
            <a:extLst>
              <a:ext uri="{FF2B5EF4-FFF2-40B4-BE49-F238E27FC236}">
                <a16:creationId xmlns:a16="http://schemas.microsoft.com/office/drawing/2014/main" id="{92018473-1BAB-F7A1-79EA-09A815DA2E61}"/>
              </a:ext>
            </a:extLst>
          </p:cNvPr>
          <p:cNvSpPr/>
          <p:nvPr/>
        </p:nvSpPr>
        <p:spPr>
          <a:xfrm>
            <a:off x="8221202" y="4877411"/>
            <a:ext cx="1650775" cy="170355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a:extLst>
              <a:ext uri="{FF2B5EF4-FFF2-40B4-BE49-F238E27FC236}">
                <a16:creationId xmlns:a16="http://schemas.microsoft.com/office/drawing/2014/main" id="{306EB94C-81A8-ACA6-569C-67A7E7E86C57}"/>
              </a:ext>
            </a:extLst>
          </p:cNvPr>
          <p:cNvSpPr txBox="1"/>
          <p:nvPr/>
        </p:nvSpPr>
        <p:spPr>
          <a:xfrm>
            <a:off x="9499646" y="4992733"/>
            <a:ext cx="1980405" cy="523220"/>
          </a:xfrm>
          <a:prstGeom prst="rect">
            <a:avLst/>
          </a:prstGeom>
          <a:noFill/>
        </p:spPr>
        <p:txBody>
          <a:bodyPr wrap="square" rtlCol="0">
            <a:spAutoFit/>
          </a:bodyPr>
          <a:lstStyle/>
          <a:p>
            <a:pPr algn="ctr"/>
            <a:r>
              <a:rPr lang="en-US" sz="2800" dirty="0"/>
              <a:t>Sample</a:t>
            </a:r>
          </a:p>
        </p:txBody>
      </p:sp>
      <p:sp>
        <p:nvSpPr>
          <p:cNvPr id="45" name="Oval 44">
            <a:extLst>
              <a:ext uri="{FF2B5EF4-FFF2-40B4-BE49-F238E27FC236}">
                <a16:creationId xmlns:a16="http://schemas.microsoft.com/office/drawing/2014/main" id="{CC361D56-D67A-55AF-5253-D63D1CF3F99B}"/>
              </a:ext>
            </a:extLst>
          </p:cNvPr>
          <p:cNvSpPr/>
          <p:nvPr/>
        </p:nvSpPr>
        <p:spPr>
          <a:xfrm>
            <a:off x="4362476" y="1342047"/>
            <a:ext cx="7144141" cy="5433657"/>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a:extLst>
              <a:ext uri="{FF2B5EF4-FFF2-40B4-BE49-F238E27FC236}">
                <a16:creationId xmlns:a16="http://schemas.microsoft.com/office/drawing/2014/main" id="{6B8AA9B2-2CF6-36D7-C2DE-E728BA9367A2}"/>
              </a:ext>
            </a:extLst>
          </p:cNvPr>
          <p:cNvSpPr txBox="1"/>
          <p:nvPr/>
        </p:nvSpPr>
        <p:spPr>
          <a:xfrm>
            <a:off x="9584017" y="1155816"/>
            <a:ext cx="2271215" cy="523220"/>
          </a:xfrm>
          <a:prstGeom prst="rect">
            <a:avLst/>
          </a:prstGeom>
          <a:noFill/>
        </p:spPr>
        <p:txBody>
          <a:bodyPr wrap="square" rtlCol="0">
            <a:spAutoFit/>
          </a:bodyPr>
          <a:lstStyle/>
          <a:p>
            <a:pPr algn="ctr"/>
            <a:r>
              <a:rPr lang="en-US" sz="2800" dirty="0"/>
              <a:t>Distribution</a:t>
            </a:r>
          </a:p>
        </p:txBody>
      </p:sp>
    </p:spTree>
    <p:custDataLst>
      <p:tags r:id="rId1"/>
    </p:custDataLst>
    <p:extLst>
      <p:ext uri="{BB962C8B-B14F-4D97-AF65-F5344CB8AC3E}">
        <p14:creationId xmlns:p14="http://schemas.microsoft.com/office/powerpoint/2010/main" val="2827544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1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20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nodeType="withEffect">
                                  <p:stCondLst>
                                    <p:cond delay="15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nodeType="withEffect">
                                  <p:stCondLst>
                                    <p:cond delay="30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nodeType="withEffect">
                                  <p:stCondLst>
                                    <p:cond delay="25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10" presetClass="entr" presetSubtype="0" fill="hold" nodeType="withEffect">
                                  <p:stCondLst>
                                    <p:cond delay="5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par>
                                <p:cTn id="31" presetID="10" presetClass="entr" presetSubtype="0" fill="hold" nodeType="withEffect">
                                  <p:stCondLst>
                                    <p:cond delay="10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cTn>
                              </p:par>
                              <p:par>
                                <p:cTn id="34" presetID="10" presetClass="entr" presetSubtype="0"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fade">
                                      <p:cBhvr>
                                        <p:cTn id="41" dur="500"/>
                                        <p:tgtEl>
                                          <p:spTgt spid="4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fade">
                                      <p:cBhvr>
                                        <p:cTn id="46" dur="500"/>
                                        <p:tgtEl>
                                          <p:spTgt spid="4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5"/>
                                        </p:tgtEl>
                                        <p:attrNameLst>
                                          <p:attrName>style.visibility</p:attrName>
                                        </p:attrNameLst>
                                      </p:cBhvr>
                                      <p:to>
                                        <p:strVal val="visible"/>
                                      </p:to>
                                    </p:set>
                                    <p:animEffect transition="in" filter="fade">
                                      <p:cBhvr>
                                        <p:cTn id="49" dur="500"/>
                                        <p:tgtEl>
                                          <p:spTgt spid="4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fade">
                                      <p:cBhvr>
                                        <p:cTn id="5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animBg="1"/>
      <p:bldP spid="44" grpId="0"/>
      <p:bldP spid="45" grpId="0" animBg="1"/>
      <p:bldP spid="4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957392-FFCA-DB77-904E-2091C63BCC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1BE386-9EA3-68B8-732C-8F08DB7EE872}"/>
              </a:ext>
            </a:extLst>
          </p:cNvPr>
          <p:cNvSpPr>
            <a:spLocks noGrp="1"/>
          </p:cNvSpPr>
          <p:nvPr>
            <p:ph type="title"/>
          </p:nvPr>
        </p:nvSpPr>
        <p:spPr/>
        <p:txBody>
          <a:bodyPr>
            <a:normAutofit/>
          </a:bodyPr>
          <a:lstStyle/>
          <a:p>
            <a:r>
              <a:rPr lang="en-US" sz="4000" dirty="0"/>
              <a:t>Operators: Distance Between Strand Distributions </a:t>
            </a:r>
          </a:p>
        </p:txBody>
      </p:sp>
      <p:sp>
        <p:nvSpPr>
          <p:cNvPr id="4" name="Slide Number Placeholder 3">
            <a:extLst>
              <a:ext uri="{FF2B5EF4-FFF2-40B4-BE49-F238E27FC236}">
                <a16:creationId xmlns:a16="http://schemas.microsoft.com/office/drawing/2014/main" id="{99B45F2F-B2E9-82F5-C028-23071AC16A7E}"/>
              </a:ext>
            </a:extLst>
          </p:cNvPr>
          <p:cNvSpPr>
            <a:spLocks noGrp="1"/>
          </p:cNvSpPr>
          <p:nvPr>
            <p:ph type="sldNum" sz="quarter" idx="12"/>
          </p:nvPr>
        </p:nvSpPr>
        <p:spPr/>
        <p:txBody>
          <a:bodyPr/>
          <a:lstStyle/>
          <a:p>
            <a:fld id="{42F90245-33E3-4084-9340-EB643E9E9AF0}" type="slidenum">
              <a:rPr lang="en-US" sz="2200" smtClean="0"/>
              <a:t>18</a:t>
            </a:fld>
            <a:endParaRPr lang="en-US" sz="2200" dirty="0"/>
          </a:p>
        </p:txBody>
      </p:sp>
      <p:grpSp>
        <p:nvGrpSpPr>
          <p:cNvPr id="8" name="Group 7">
            <a:extLst>
              <a:ext uri="{FF2B5EF4-FFF2-40B4-BE49-F238E27FC236}">
                <a16:creationId xmlns:a16="http://schemas.microsoft.com/office/drawing/2014/main" id="{CAAEE4B2-47A9-38AC-CD25-A37C82F8FE49}"/>
              </a:ext>
            </a:extLst>
          </p:cNvPr>
          <p:cNvGrpSpPr/>
          <p:nvPr/>
        </p:nvGrpSpPr>
        <p:grpSpPr>
          <a:xfrm>
            <a:off x="1219977" y="2018917"/>
            <a:ext cx="1130214" cy="1166348"/>
            <a:chOff x="4686299" y="2126094"/>
            <a:chExt cx="2638425" cy="2718498"/>
          </a:xfrm>
        </p:grpSpPr>
        <p:sp>
          <p:nvSpPr>
            <p:cNvPr id="9" name="Rectangle 8">
              <a:extLst>
                <a:ext uri="{FF2B5EF4-FFF2-40B4-BE49-F238E27FC236}">
                  <a16:creationId xmlns:a16="http://schemas.microsoft.com/office/drawing/2014/main" id="{05EF5472-21F1-EE98-A2EB-C3D5231924CF}"/>
                </a:ext>
              </a:extLst>
            </p:cNvPr>
            <p:cNvSpPr/>
            <p:nvPr/>
          </p:nvSpPr>
          <p:spPr>
            <a:xfrm>
              <a:off x="4686299" y="2126094"/>
              <a:ext cx="2638425" cy="2718498"/>
            </a:xfrm>
            <a:prstGeom prst="rect">
              <a:avLst/>
            </a:prstGeom>
            <a:solidFill>
              <a:schemeClr val="tx1">
                <a:lumMod val="50000"/>
                <a:lumOff val="50000"/>
              </a:schemeClr>
            </a:solidFill>
            <a:ln w="9525">
              <a:solidFill>
                <a:schemeClr val="bg1"/>
              </a:solidFill>
            </a:ln>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C119ACBC-9161-DF97-6D7A-51A359E2E46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921776" y="2198445"/>
              <a:ext cx="2167468" cy="2596874"/>
            </a:xfrm>
            <a:prstGeom prst="rect">
              <a:avLst/>
            </a:prstGeom>
          </p:spPr>
        </p:pic>
      </p:grpSp>
      <p:grpSp>
        <p:nvGrpSpPr>
          <p:cNvPr id="11" name="Group 10">
            <a:extLst>
              <a:ext uri="{FF2B5EF4-FFF2-40B4-BE49-F238E27FC236}">
                <a16:creationId xmlns:a16="http://schemas.microsoft.com/office/drawing/2014/main" id="{636BBB34-010E-5A4B-3334-7645D20BE0A6}"/>
              </a:ext>
            </a:extLst>
          </p:cNvPr>
          <p:cNvGrpSpPr/>
          <p:nvPr/>
        </p:nvGrpSpPr>
        <p:grpSpPr>
          <a:xfrm>
            <a:off x="2538570" y="1894381"/>
            <a:ext cx="1130214" cy="1166348"/>
            <a:chOff x="4686299" y="2126094"/>
            <a:chExt cx="2638425" cy="2718498"/>
          </a:xfrm>
        </p:grpSpPr>
        <p:sp>
          <p:nvSpPr>
            <p:cNvPr id="12" name="Rectangle 11">
              <a:extLst>
                <a:ext uri="{FF2B5EF4-FFF2-40B4-BE49-F238E27FC236}">
                  <a16:creationId xmlns:a16="http://schemas.microsoft.com/office/drawing/2014/main" id="{FFE5C370-1AC1-4F6C-5EC8-E8323FE2C964}"/>
                </a:ext>
              </a:extLst>
            </p:cNvPr>
            <p:cNvSpPr/>
            <p:nvPr/>
          </p:nvSpPr>
          <p:spPr>
            <a:xfrm>
              <a:off x="4686299" y="2126094"/>
              <a:ext cx="2638425" cy="2718498"/>
            </a:xfrm>
            <a:prstGeom prst="rect">
              <a:avLst/>
            </a:prstGeom>
            <a:solidFill>
              <a:schemeClr val="tx1">
                <a:lumMod val="50000"/>
                <a:lumOff val="50000"/>
              </a:schemeClr>
            </a:solidFill>
            <a:ln w="9525">
              <a:solidFill>
                <a:schemeClr val="bg1"/>
              </a:solidFill>
            </a:ln>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E31080A8-4363-9863-055E-881ED442AF9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921776" y="2198445"/>
              <a:ext cx="2167468" cy="2596874"/>
            </a:xfrm>
            <a:prstGeom prst="rect">
              <a:avLst/>
            </a:prstGeom>
          </p:spPr>
        </p:pic>
      </p:grpSp>
      <p:grpSp>
        <p:nvGrpSpPr>
          <p:cNvPr id="14" name="Group 13">
            <a:extLst>
              <a:ext uri="{FF2B5EF4-FFF2-40B4-BE49-F238E27FC236}">
                <a16:creationId xmlns:a16="http://schemas.microsoft.com/office/drawing/2014/main" id="{6F0EF17B-3A52-FBEF-66EB-48311772F79A}"/>
              </a:ext>
            </a:extLst>
          </p:cNvPr>
          <p:cNvGrpSpPr/>
          <p:nvPr/>
        </p:nvGrpSpPr>
        <p:grpSpPr>
          <a:xfrm>
            <a:off x="3800620" y="2158012"/>
            <a:ext cx="1130214" cy="1166348"/>
            <a:chOff x="4686299" y="2126094"/>
            <a:chExt cx="2638425" cy="2718498"/>
          </a:xfrm>
        </p:grpSpPr>
        <p:sp>
          <p:nvSpPr>
            <p:cNvPr id="15" name="Rectangle 14">
              <a:extLst>
                <a:ext uri="{FF2B5EF4-FFF2-40B4-BE49-F238E27FC236}">
                  <a16:creationId xmlns:a16="http://schemas.microsoft.com/office/drawing/2014/main" id="{4BFDBF67-E4CF-CB5B-6398-9DC7F86AD17D}"/>
                </a:ext>
              </a:extLst>
            </p:cNvPr>
            <p:cNvSpPr/>
            <p:nvPr/>
          </p:nvSpPr>
          <p:spPr>
            <a:xfrm>
              <a:off x="4686299" y="2126094"/>
              <a:ext cx="2638425" cy="2718498"/>
            </a:xfrm>
            <a:prstGeom prst="rect">
              <a:avLst/>
            </a:prstGeom>
            <a:solidFill>
              <a:schemeClr val="tx1">
                <a:lumMod val="50000"/>
                <a:lumOff val="50000"/>
              </a:schemeClr>
            </a:solidFill>
            <a:ln w="9525">
              <a:solidFill>
                <a:schemeClr val="bg1"/>
              </a:solidFill>
            </a:ln>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48A4A582-6B2B-1EE0-A9A2-87C6ACF258F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921776" y="2198445"/>
              <a:ext cx="2167468" cy="2596874"/>
            </a:xfrm>
            <a:prstGeom prst="rect">
              <a:avLst/>
            </a:prstGeom>
          </p:spPr>
        </p:pic>
      </p:grpSp>
      <p:grpSp>
        <p:nvGrpSpPr>
          <p:cNvPr id="17" name="Group 16">
            <a:extLst>
              <a:ext uri="{FF2B5EF4-FFF2-40B4-BE49-F238E27FC236}">
                <a16:creationId xmlns:a16="http://schemas.microsoft.com/office/drawing/2014/main" id="{B1A53823-722F-84DF-E441-7AA0EDF8FEA5}"/>
              </a:ext>
            </a:extLst>
          </p:cNvPr>
          <p:cNvGrpSpPr/>
          <p:nvPr/>
        </p:nvGrpSpPr>
        <p:grpSpPr>
          <a:xfrm>
            <a:off x="1294318" y="3344480"/>
            <a:ext cx="1130214" cy="1166348"/>
            <a:chOff x="4686299" y="2126094"/>
            <a:chExt cx="2638425" cy="2718498"/>
          </a:xfrm>
        </p:grpSpPr>
        <p:sp>
          <p:nvSpPr>
            <p:cNvPr id="18" name="Rectangle 17">
              <a:extLst>
                <a:ext uri="{FF2B5EF4-FFF2-40B4-BE49-F238E27FC236}">
                  <a16:creationId xmlns:a16="http://schemas.microsoft.com/office/drawing/2014/main" id="{5F418D51-246A-C871-6825-BB98B705CC72}"/>
                </a:ext>
              </a:extLst>
            </p:cNvPr>
            <p:cNvSpPr/>
            <p:nvPr/>
          </p:nvSpPr>
          <p:spPr>
            <a:xfrm>
              <a:off x="4686299" y="2126094"/>
              <a:ext cx="2638425" cy="2718498"/>
            </a:xfrm>
            <a:prstGeom prst="rect">
              <a:avLst/>
            </a:prstGeom>
            <a:solidFill>
              <a:schemeClr val="tx1">
                <a:lumMod val="50000"/>
                <a:lumOff val="50000"/>
              </a:schemeClr>
            </a:solidFill>
            <a:ln w="9525">
              <a:solidFill>
                <a:schemeClr val="bg1"/>
              </a:solidFill>
            </a:ln>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7980D485-8B87-086E-047C-7C773049134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921776" y="2198445"/>
              <a:ext cx="2167468" cy="2596874"/>
            </a:xfrm>
            <a:prstGeom prst="rect">
              <a:avLst/>
            </a:prstGeom>
          </p:spPr>
        </p:pic>
      </p:grpSp>
      <p:grpSp>
        <p:nvGrpSpPr>
          <p:cNvPr id="20" name="Group 19">
            <a:extLst>
              <a:ext uri="{FF2B5EF4-FFF2-40B4-BE49-F238E27FC236}">
                <a16:creationId xmlns:a16="http://schemas.microsoft.com/office/drawing/2014/main" id="{DA4FD220-D103-436B-434F-5E56D83AC3A3}"/>
              </a:ext>
            </a:extLst>
          </p:cNvPr>
          <p:cNvGrpSpPr/>
          <p:nvPr/>
        </p:nvGrpSpPr>
        <p:grpSpPr>
          <a:xfrm>
            <a:off x="2771277" y="3455841"/>
            <a:ext cx="1130214" cy="1166348"/>
            <a:chOff x="4686299" y="2126094"/>
            <a:chExt cx="2638425" cy="2718498"/>
          </a:xfrm>
        </p:grpSpPr>
        <p:sp>
          <p:nvSpPr>
            <p:cNvPr id="21" name="Rectangle 20">
              <a:extLst>
                <a:ext uri="{FF2B5EF4-FFF2-40B4-BE49-F238E27FC236}">
                  <a16:creationId xmlns:a16="http://schemas.microsoft.com/office/drawing/2014/main" id="{257B2FF4-ECE5-D4C2-D3BD-F6232D0DC93E}"/>
                </a:ext>
              </a:extLst>
            </p:cNvPr>
            <p:cNvSpPr/>
            <p:nvPr/>
          </p:nvSpPr>
          <p:spPr>
            <a:xfrm>
              <a:off x="4686299" y="2126094"/>
              <a:ext cx="2638425" cy="2718498"/>
            </a:xfrm>
            <a:prstGeom prst="rect">
              <a:avLst/>
            </a:prstGeom>
            <a:solidFill>
              <a:schemeClr val="tx1">
                <a:lumMod val="50000"/>
                <a:lumOff val="50000"/>
              </a:schemeClr>
            </a:solidFill>
            <a:ln w="9525">
              <a:solidFill>
                <a:schemeClr val="bg1"/>
              </a:solidFill>
            </a:ln>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348C5F4E-BEA9-966A-57BC-AE0C2256235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921776" y="2198445"/>
              <a:ext cx="2167468" cy="2596874"/>
            </a:xfrm>
            <a:prstGeom prst="rect">
              <a:avLst/>
            </a:prstGeom>
          </p:spPr>
        </p:pic>
      </p:grpSp>
      <p:grpSp>
        <p:nvGrpSpPr>
          <p:cNvPr id="23" name="Group 22">
            <a:extLst>
              <a:ext uri="{FF2B5EF4-FFF2-40B4-BE49-F238E27FC236}">
                <a16:creationId xmlns:a16="http://schemas.microsoft.com/office/drawing/2014/main" id="{7AF895AA-2F77-ACD7-2479-66A43CA4C9E4}"/>
              </a:ext>
            </a:extLst>
          </p:cNvPr>
          <p:cNvGrpSpPr/>
          <p:nvPr/>
        </p:nvGrpSpPr>
        <p:grpSpPr>
          <a:xfrm>
            <a:off x="4093100" y="3506280"/>
            <a:ext cx="1130214" cy="1166348"/>
            <a:chOff x="4686299" y="2126094"/>
            <a:chExt cx="2638425" cy="2718498"/>
          </a:xfrm>
        </p:grpSpPr>
        <p:sp>
          <p:nvSpPr>
            <p:cNvPr id="24" name="Rectangle 23">
              <a:extLst>
                <a:ext uri="{FF2B5EF4-FFF2-40B4-BE49-F238E27FC236}">
                  <a16:creationId xmlns:a16="http://schemas.microsoft.com/office/drawing/2014/main" id="{C06A06E9-EFA6-7585-5CA7-5D136BCC0733}"/>
                </a:ext>
              </a:extLst>
            </p:cNvPr>
            <p:cNvSpPr/>
            <p:nvPr/>
          </p:nvSpPr>
          <p:spPr>
            <a:xfrm>
              <a:off x="4686299" y="2126094"/>
              <a:ext cx="2638425" cy="2718498"/>
            </a:xfrm>
            <a:prstGeom prst="rect">
              <a:avLst/>
            </a:prstGeom>
            <a:solidFill>
              <a:schemeClr val="tx1">
                <a:lumMod val="50000"/>
                <a:lumOff val="50000"/>
              </a:schemeClr>
            </a:solidFill>
            <a:ln w="9525">
              <a:solidFill>
                <a:schemeClr val="bg1"/>
              </a:solidFill>
            </a:ln>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9BEDCD5A-FE09-A3B1-E1A0-58CAA848271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921776" y="2198445"/>
              <a:ext cx="2167468" cy="2596874"/>
            </a:xfrm>
            <a:prstGeom prst="rect">
              <a:avLst/>
            </a:prstGeom>
          </p:spPr>
        </p:pic>
      </p:grpSp>
      <p:grpSp>
        <p:nvGrpSpPr>
          <p:cNvPr id="26" name="Group 25">
            <a:extLst>
              <a:ext uri="{FF2B5EF4-FFF2-40B4-BE49-F238E27FC236}">
                <a16:creationId xmlns:a16="http://schemas.microsoft.com/office/drawing/2014/main" id="{BE4BF428-DFC3-919A-0D63-FCF086DB5F95}"/>
              </a:ext>
            </a:extLst>
          </p:cNvPr>
          <p:cNvGrpSpPr/>
          <p:nvPr/>
        </p:nvGrpSpPr>
        <p:grpSpPr>
          <a:xfrm>
            <a:off x="1470700" y="4794579"/>
            <a:ext cx="1130214" cy="1166348"/>
            <a:chOff x="4686299" y="2126094"/>
            <a:chExt cx="2638425" cy="2718498"/>
          </a:xfrm>
        </p:grpSpPr>
        <p:sp>
          <p:nvSpPr>
            <p:cNvPr id="27" name="Rectangle 26">
              <a:extLst>
                <a:ext uri="{FF2B5EF4-FFF2-40B4-BE49-F238E27FC236}">
                  <a16:creationId xmlns:a16="http://schemas.microsoft.com/office/drawing/2014/main" id="{1FFF5C55-A10A-D7EF-C6D0-EF78A80AD5FE}"/>
                </a:ext>
              </a:extLst>
            </p:cNvPr>
            <p:cNvSpPr/>
            <p:nvPr/>
          </p:nvSpPr>
          <p:spPr>
            <a:xfrm>
              <a:off x="4686299" y="2126094"/>
              <a:ext cx="2638425" cy="2718498"/>
            </a:xfrm>
            <a:prstGeom prst="rect">
              <a:avLst/>
            </a:prstGeom>
            <a:solidFill>
              <a:schemeClr val="tx1">
                <a:lumMod val="50000"/>
                <a:lumOff val="50000"/>
              </a:schemeClr>
            </a:solidFill>
            <a:ln w="9525">
              <a:solidFill>
                <a:schemeClr val="bg1"/>
              </a:solidFill>
            </a:ln>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28" name="Picture 27">
              <a:extLst>
                <a:ext uri="{FF2B5EF4-FFF2-40B4-BE49-F238E27FC236}">
                  <a16:creationId xmlns:a16="http://schemas.microsoft.com/office/drawing/2014/main" id="{F695B7B4-3260-24E7-5C3A-FA31FCE89E4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921776" y="2198445"/>
              <a:ext cx="2167468" cy="2596874"/>
            </a:xfrm>
            <a:prstGeom prst="rect">
              <a:avLst/>
            </a:prstGeom>
          </p:spPr>
        </p:pic>
      </p:grpSp>
      <p:grpSp>
        <p:nvGrpSpPr>
          <p:cNvPr id="29" name="Group 28">
            <a:extLst>
              <a:ext uri="{FF2B5EF4-FFF2-40B4-BE49-F238E27FC236}">
                <a16:creationId xmlns:a16="http://schemas.microsoft.com/office/drawing/2014/main" id="{89F4CB53-8AFD-F01A-84A8-64A43223AF86}"/>
              </a:ext>
            </a:extLst>
          </p:cNvPr>
          <p:cNvGrpSpPr/>
          <p:nvPr/>
        </p:nvGrpSpPr>
        <p:grpSpPr>
          <a:xfrm>
            <a:off x="2813651" y="5017301"/>
            <a:ext cx="1130214" cy="1166348"/>
            <a:chOff x="4686299" y="2126094"/>
            <a:chExt cx="2638425" cy="2718498"/>
          </a:xfrm>
        </p:grpSpPr>
        <p:sp>
          <p:nvSpPr>
            <p:cNvPr id="30" name="Rectangle 29">
              <a:extLst>
                <a:ext uri="{FF2B5EF4-FFF2-40B4-BE49-F238E27FC236}">
                  <a16:creationId xmlns:a16="http://schemas.microsoft.com/office/drawing/2014/main" id="{C383464B-0D51-21D7-2BF7-83A80D2D7644}"/>
                </a:ext>
              </a:extLst>
            </p:cNvPr>
            <p:cNvSpPr/>
            <p:nvPr/>
          </p:nvSpPr>
          <p:spPr>
            <a:xfrm>
              <a:off x="4686299" y="2126094"/>
              <a:ext cx="2638425" cy="2718498"/>
            </a:xfrm>
            <a:prstGeom prst="rect">
              <a:avLst/>
            </a:prstGeom>
            <a:solidFill>
              <a:schemeClr val="tx1">
                <a:lumMod val="50000"/>
                <a:lumOff val="50000"/>
              </a:schemeClr>
            </a:solidFill>
            <a:ln w="9525">
              <a:solidFill>
                <a:schemeClr val="bg1"/>
              </a:solidFill>
            </a:ln>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31" name="Picture 30">
              <a:extLst>
                <a:ext uri="{FF2B5EF4-FFF2-40B4-BE49-F238E27FC236}">
                  <a16:creationId xmlns:a16="http://schemas.microsoft.com/office/drawing/2014/main" id="{17E68130-4800-1DBD-BD4D-EDE61C4F8CD0}"/>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921776" y="2198445"/>
              <a:ext cx="2167468" cy="2596874"/>
            </a:xfrm>
            <a:prstGeom prst="rect">
              <a:avLst/>
            </a:prstGeom>
          </p:spPr>
        </p:pic>
      </p:grpSp>
      <p:grpSp>
        <p:nvGrpSpPr>
          <p:cNvPr id="32" name="Group 31">
            <a:extLst>
              <a:ext uri="{FF2B5EF4-FFF2-40B4-BE49-F238E27FC236}">
                <a16:creationId xmlns:a16="http://schemas.microsoft.com/office/drawing/2014/main" id="{05A550AE-E9D8-E4F0-4CEC-068C805D3987}"/>
              </a:ext>
            </a:extLst>
          </p:cNvPr>
          <p:cNvGrpSpPr/>
          <p:nvPr/>
        </p:nvGrpSpPr>
        <p:grpSpPr>
          <a:xfrm>
            <a:off x="4085965" y="4794579"/>
            <a:ext cx="1130214" cy="1166348"/>
            <a:chOff x="4686299" y="2126094"/>
            <a:chExt cx="2638425" cy="2718498"/>
          </a:xfrm>
        </p:grpSpPr>
        <p:sp>
          <p:nvSpPr>
            <p:cNvPr id="33" name="Rectangle 32">
              <a:extLst>
                <a:ext uri="{FF2B5EF4-FFF2-40B4-BE49-F238E27FC236}">
                  <a16:creationId xmlns:a16="http://schemas.microsoft.com/office/drawing/2014/main" id="{F511CCB8-FB1A-B972-C90E-68EFB0F1CE31}"/>
                </a:ext>
              </a:extLst>
            </p:cNvPr>
            <p:cNvSpPr/>
            <p:nvPr/>
          </p:nvSpPr>
          <p:spPr>
            <a:xfrm>
              <a:off x="4686299" y="2126094"/>
              <a:ext cx="2638425" cy="2718498"/>
            </a:xfrm>
            <a:prstGeom prst="rect">
              <a:avLst/>
            </a:prstGeom>
            <a:solidFill>
              <a:schemeClr val="tx1">
                <a:lumMod val="50000"/>
                <a:lumOff val="50000"/>
              </a:schemeClr>
            </a:solidFill>
            <a:ln w="9525">
              <a:solidFill>
                <a:schemeClr val="bg1"/>
              </a:solidFill>
            </a:ln>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34" name="Picture 33">
              <a:extLst>
                <a:ext uri="{FF2B5EF4-FFF2-40B4-BE49-F238E27FC236}">
                  <a16:creationId xmlns:a16="http://schemas.microsoft.com/office/drawing/2014/main" id="{5DCCEC0E-30CC-7ED8-1196-61AAFA1710CA}"/>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4923937" y="2185833"/>
              <a:ext cx="2163150" cy="2599021"/>
            </a:xfrm>
            <a:prstGeom prst="rect">
              <a:avLst/>
            </a:prstGeom>
          </p:spPr>
        </p:pic>
      </p:grpSp>
      <p:sp>
        <p:nvSpPr>
          <p:cNvPr id="7" name="Left Bracket 6">
            <a:extLst>
              <a:ext uri="{FF2B5EF4-FFF2-40B4-BE49-F238E27FC236}">
                <a16:creationId xmlns:a16="http://schemas.microsoft.com/office/drawing/2014/main" id="{3ECA46CE-AB3A-5E69-B93C-9E9A3E9270EF}"/>
              </a:ext>
            </a:extLst>
          </p:cNvPr>
          <p:cNvSpPr/>
          <p:nvPr/>
        </p:nvSpPr>
        <p:spPr>
          <a:xfrm>
            <a:off x="909896" y="1799359"/>
            <a:ext cx="167148" cy="4454526"/>
          </a:xfrm>
          <a:prstGeom prst="leftBracket">
            <a:avLst>
              <a:gd name="adj" fmla="val 208333"/>
            </a:avLst>
          </a:prstGeom>
          <a:ln w="38100"/>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68" name="Minus Sign 67">
            <a:extLst>
              <a:ext uri="{FF2B5EF4-FFF2-40B4-BE49-F238E27FC236}">
                <a16:creationId xmlns:a16="http://schemas.microsoft.com/office/drawing/2014/main" id="{85BE04BE-2E3B-349E-5B42-687F278C9F39}"/>
              </a:ext>
            </a:extLst>
          </p:cNvPr>
          <p:cNvSpPr/>
          <p:nvPr/>
        </p:nvSpPr>
        <p:spPr>
          <a:xfrm>
            <a:off x="5494853" y="3711036"/>
            <a:ext cx="570271" cy="570271"/>
          </a:xfrm>
          <a:prstGeom prst="mathMinus">
            <a:avLst/>
          </a:prstGeom>
          <a:solidFill>
            <a:srgbClr val="ACA79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ED430BFF-1906-505C-E48A-9BF13AD90101}"/>
              </a:ext>
            </a:extLst>
          </p:cNvPr>
          <p:cNvSpPr/>
          <p:nvPr/>
        </p:nvSpPr>
        <p:spPr>
          <a:xfrm>
            <a:off x="6291489" y="1998257"/>
            <a:ext cx="1130214" cy="1166348"/>
          </a:xfrm>
          <a:prstGeom prst="rect">
            <a:avLst/>
          </a:prstGeom>
          <a:solidFill>
            <a:schemeClr val="tx1">
              <a:lumMod val="50000"/>
              <a:lumOff val="50000"/>
            </a:schemeClr>
          </a:solidFill>
          <a:ln w="9525">
            <a:solidFill>
              <a:schemeClr val="bg1"/>
            </a:solidFill>
          </a:ln>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1" name="Picture 70">
            <a:extLst>
              <a:ext uri="{FF2B5EF4-FFF2-40B4-BE49-F238E27FC236}">
                <a16:creationId xmlns:a16="http://schemas.microsoft.com/office/drawing/2014/main" id="{1404BAE6-3B85-6E48-A051-395EB9F411A1}"/>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6392360" y="2029299"/>
            <a:ext cx="928471" cy="1114166"/>
          </a:xfrm>
          <a:prstGeom prst="rect">
            <a:avLst/>
          </a:prstGeom>
        </p:spPr>
      </p:pic>
      <p:sp>
        <p:nvSpPr>
          <p:cNvPr id="73" name="Rectangle 72">
            <a:extLst>
              <a:ext uri="{FF2B5EF4-FFF2-40B4-BE49-F238E27FC236}">
                <a16:creationId xmlns:a16="http://schemas.microsoft.com/office/drawing/2014/main" id="{3F54EA18-BE0C-2587-A261-A83857B8552A}"/>
              </a:ext>
            </a:extLst>
          </p:cNvPr>
          <p:cNvSpPr/>
          <p:nvPr/>
        </p:nvSpPr>
        <p:spPr>
          <a:xfrm>
            <a:off x="7610082" y="1873721"/>
            <a:ext cx="1130214" cy="1166348"/>
          </a:xfrm>
          <a:prstGeom prst="rect">
            <a:avLst/>
          </a:prstGeom>
          <a:solidFill>
            <a:schemeClr val="tx1">
              <a:lumMod val="50000"/>
              <a:lumOff val="50000"/>
            </a:schemeClr>
          </a:solidFill>
          <a:ln w="9525">
            <a:solidFill>
              <a:schemeClr val="bg1"/>
            </a:solidFill>
          </a:ln>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4" name="Picture 73">
            <a:extLst>
              <a:ext uri="{FF2B5EF4-FFF2-40B4-BE49-F238E27FC236}">
                <a16:creationId xmlns:a16="http://schemas.microsoft.com/office/drawing/2014/main" id="{9EDA8900-2F6D-A838-5FED-6A11FD8BD438}"/>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7710953" y="1904763"/>
            <a:ext cx="928471" cy="1114166"/>
          </a:xfrm>
          <a:prstGeom prst="rect">
            <a:avLst/>
          </a:prstGeom>
        </p:spPr>
      </p:pic>
      <p:sp>
        <p:nvSpPr>
          <p:cNvPr id="76" name="Rectangle 75">
            <a:extLst>
              <a:ext uri="{FF2B5EF4-FFF2-40B4-BE49-F238E27FC236}">
                <a16:creationId xmlns:a16="http://schemas.microsoft.com/office/drawing/2014/main" id="{11C401DF-072B-8F6E-2D8C-B64E1C790FCD}"/>
              </a:ext>
            </a:extLst>
          </p:cNvPr>
          <p:cNvSpPr/>
          <p:nvPr/>
        </p:nvSpPr>
        <p:spPr>
          <a:xfrm>
            <a:off x="8872132" y="2137352"/>
            <a:ext cx="1130214" cy="1166348"/>
          </a:xfrm>
          <a:prstGeom prst="rect">
            <a:avLst/>
          </a:prstGeom>
          <a:solidFill>
            <a:schemeClr val="tx1">
              <a:lumMod val="50000"/>
              <a:lumOff val="50000"/>
            </a:schemeClr>
          </a:solidFill>
          <a:ln w="9525">
            <a:solidFill>
              <a:schemeClr val="bg1"/>
            </a:solidFill>
          </a:ln>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7" name="Picture 76">
            <a:extLst>
              <a:ext uri="{FF2B5EF4-FFF2-40B4-BE49-F238E27FC236}">
                <a16:creationId xmlns:a16="http://schemas.microsoft.com/office/drawing/2014/main" id="{17141347-64D5-8B3F-A6F2-73F259D10739}"/>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8973003" y="2168394"/>
            <a:ext cx="928471" cy="1114166"/>
          </a:xfrm>
          <a:prstGeom prst="rect">
            <a:avLst/>
          </a:prstGeom>
        </p:spPr>
      </p:pic>
      <p:sp>
        <p:nvSpPr>
          <p:cNvPr id="79" name="Rectangle 78">
            <a:extLst>
              <a:ext uri="{FF2B5EF4-FFF2-40B4-BE49-F238E27FC236}">
                <a16:creationId xmlns:a16="http://schemas.microsoft.com/office/drawing/2014/main" id="{469733BC-F6FF-A672-9920-F2E500272459}"/>
              </a:ext>
            </a:extLst>
          </p:cNvPr>
          <p:cNvSpPr/>
          <p:nvPr/>
        </p:nvSpPr>
        <p:spPr>
          <a:xfrm>
            <a:off x="6365830" y="3323820"/>
            <a:ext cx="1130214" cy="1166348"/>
          </a:xfrm>
          <a:prstGeom prst="rect">
            <a:avLst/>
          </a:prstGeom>
          <a:solidFill>
            <a:schemeClr val="tx1">
              <a:lumMod val="50000"/>
              <a:lumOff val="50000"/>
            </a:schemeClr>
          </a:solidFill>
          <a:ln w="9525">
            <a:solidFill>
              <a:schemeClr val="bg1"/>
            </a:solidFill>
          </a:ln>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0" name="Picture 79">
            <a:extLst>
              <a:ext uri="{FF2B5EF4-FFF2-40B4-BE49-F238E27FC236}">
                <a16:creationId xmlns:a16="http://schemas.microsoft.com/office/drawing/2014/main" id="{1F9FDA98-59C6-98E6-1759-A294BAEFE674}"/>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6466701" y="3354862"/>
            <a:ext cx="928471" cy="1114166"/>
          </a:xfrm>
          <a:prstGeom prst="rect">
            <a:avLst/>
          </a:prstGeom>
        </p:spPr>
      </p:pic>
      <p:sp>
        <p:nvSpPr>
          <p:cNvPr id="82" name="Rectangle 81">
            <a:extLst>
              <a:ext uri="{FF2B5EF4-FFF2-40B4-BE49-F238E27FC236}">
                <a16:creationId xmlns:a16="http://schemas.microsoft.com/office/drawing/2014/main" id="{72C48EBC-A55C-7255-A104-2097E0768CA4}"/>
              </a:ext>
            </a:extLst>
          </p:cNvPr>
          <p:cNvSpPr/>
          <p:nvPr/>
        </p:nvSpPr>
        <p:spPr>
          <a:xfrm>
            <a:off x="7842789" y="3435181"/>
            <a:ext cx="1130214" cy="1166348"/>
          </a:xfrm>
          <a:prstGeom prst="rect">
            <a:avLst/>
          </a:prstGeom>
          <a:solidFill>
            <a:schemeClr val="tx1">
              <a:lumMod val="50000"/>
              <a:lumOff val="50000"/>
            </a:schemeClr>
          </a:solidFill>
          <a:ln w="9525">
            <a:solidFill>
              <a:schemeClr val="bg1"/>
            </a:solidFill>
          </a:ln>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3" name="Picture 82">
            <a:extLst>
              <a:ext uri="{FF2B5EF4-FFF2-40B4-BE49-F238E27FC236}">
                <a16:creationId xmlns:a16="http://schemas.microsoft.com/office/drawing/2014/main" id="{03728112-4716-A57C-9D35-73F8A1095A15}"/>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7943660" y="3466223"/>
            <a:ext cx="928471" cy="1114166"/>
          </a:xfrm>
          <a:prstGeom prst="rect">
            <a:avLst/>
          </a:prstGeom>
        </p:spPr>
      </p:pic>
      <p:sp>
        <p:nvSpPr>
          <p:cNvPr id="85" name="Rectangle 84">
            <a:extLst>
              <a:ext uri="{FF2B5EF4-FFF2-40B4-BE49-F238E27FC236}">
                <a16:creationId xmlns:a16="http://schemas.microsoft.com/office/drawing/2014/main" id="{FCADD7F2-AADA-CE71-8C11-CA8357E25795}"/>
              </a:ext>
            </a:extLst>
          </p:cNvPr>
          <p:cNvSpPr/>
          <p:nvPr/>
        </p:nvSpPr>
        <p:spPr>
          <a:xfrm>
            <a:off x="9164612" y="3485620"/>
            <a:ext cx="1130214" cy="1166348"/>
          </a:xfrm>
          <a:prstGeom prst="rect">
            <a:avLst/>
          </a:prstGeom>
          <a:solidFill>
            <a:schemeClr val="tx1">
              <a:lumMod val="50000"/>
              <a:lumOff val="50000"/>
            </a:schemeClr>
          </a:solidFill>
          <a:ln w="9525">
            <a:solidFill>
              <a:schemeClr val="bg1"/>
            </a:solidFill>
          </a:ln>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6" name="Picture 85">
            <a:extLst>
              <a:ext uri="{FF2B5EF4-FFF2-40B4-BE49-F238E27FC236}">
                <a16:creationId xmlns:a16="http://schemas.microsoft.com/office/drawing/2014/main" id="{4ED03E16-A281-C2AF-A2EC-114195D38FD0}"/>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9265483" y="3516662"/>
            <a:ext cx="928471" cy="1114166"/>
          </a:xfrm>
          <a:prstGeom prst="rect">
            <a:avLst/>
          </a:prstGeom>
        </p:spPr>
      </p:pic>
      <p:sp>
        <p:nvSpPr>
          <p:cNvPr id="88" name="Rectangle 87">
            <a:extLst>
              <a:ext uri="{FF2B5EF4-FFF2-40B4-BE49-F238E27FC236}">
                <a16:creationId xmlns:a16="http://schemas.microsoft.com/office/drawing/2014/main" id="{ED3F4ACE-3E9E-13AE-7EF9-556DAEE9589F}"/>
              </a:ext>
            </a:extLst>
          </p:cNvPr>
          <p:cNvSpPr/>
          <p:nvPr/>
        </p:nvSpPr>
        <p:spPr>
          <a:xfrm>
            <a:off x="6542212" y="4773919"/>
            <a:ext cx="1130214" cy="1166348"/>
          </a:xfrm>
          <a:prstGeom prst="rect">
            <a:avLst/>
          </a:prstGeom>
          <a:solidFill>
            <a:schemeClr val="tx1">
              <a:lumMod val="50000"/>
              <a:lumOff val="50000"/>
            </a:schemeClr>
          </a:solidFill>
          <a:ln w="9525">
            <a:solidFill>
              <a:schemeClr val="bg1"/>
            </a:solidFill>
          </a:ln>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9" name="Picture 88">
            <a:extLst>
              <a:ext uri="{FF2B5EF4-FFF2-40B4-BE49-F238E27FC236}">
                <a16:creationId xmlns:a16="http://schemas.microsoft.com/office/drawing/2014/main" id="{7088A329-7212-A390-E624-8D23E924BD50}"/>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6643083" y="4804961"/>
            <a:ext cx="928471" cy="1114166"/>
          </a:xfrm>
          <a:prstGeom prst="rect">
            <a:avLst/>
          </a:prstGeom>
        </p:spPr>
      </p:pic>
      <p:sp>
        <p:nvSpPr>
          <p:cNvPr id="91" name="Rectangle 90">
            <a:extLst>
              <a:ext uri="{FF2B5EF4-FFF2-40B4-BE49-F238E27FC236}">
                <a16:creationId xmlns:a16="http://schemas.microsoft.com/office/drawing/2014/main" id="{EB400A66-1A60-8E77-CF13-BC621A1F4002}"/>
              </a:ext>
            </a:extLst>
          </p:cNvPr>
          <p:cNvSpPr/>
          <p:nvPr/>
        </p:nvSpPr>
        <p:spPr>
          <a:xfrm>
            <a:off x="7885163" y="4996641"/>
            <a:ext cx="1130214" cy="1166348"/>
          </a:xfrm>
          <a:prstGeom prst="rect">
            <a:avLst/>
          </a:prstGeom>
          <a:solidFill>
            <a:schemeClr val="tx1">
              <a:lumMod val="50000"/>
              <a:lumOff val="50000"/>
            </a:schemeClr>
          </a:solidFill>
          <a:ln w="9525">
            <a:solidFill>
              <a:schemeClr val="bg1"/>
            </a:solidFill>
          </a:ln>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92" name="Picture 91">
            <a:extLst>
              <a:ext uri="{FF2B5EF4-FFF2-40B4-BE49-F238E27FC236}">
                <a16:creationId xmlns:a16="http://schemas.microsoft.com/office/drawing/2014/main" id="{027960DE-CC15-74FC-4FA3-3A9CE49A4616}"/>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7986034" y="5027683"/>
            <a:ext cx="928471" cy="1114166"/>
          </a:xfrm>
          <a:prstGeom prst="rect">
            <a:avLst/>
          </a:prstGeom>
        </p:spPr>
      </p:pic>
      <p:sp>
        <p:nvSpPr>
          <p:cNvPr id="94" name="Rectangle 93">
            <a:extLst>
              <a:ext uri="{FF2B5EF4-FFF2-40B4-BE49-F238E27FC236}">
                <a16:creationId xmlns:a16="http://schemas.microsoft.com/office/drawing/2014/main" id="{C4EB3BCB-31BC-109A-D9C0-654FA17D43BF}"/>
              </a:ext>
            </a:extLst>
          </p:cNvPr>
          <p:cNvSpPr/>
          <p:nvPr/>
        </p:nvSpPr>
        <p:spPr>
          <a:xfrm>
            <a:off x="9157477" y="4773919"/>
            <a:ext cx="1130214" cy="1166348"/>
          </a:xfrm>
          <a:prstGeom prst="rect">
            <a:avLst/>
          </a:prstGeom>
          <a:solidFill>
            <a:schemeClr val="tx1">
              <a:lumMod val="50000"/>
              <a:lumOff val="50000"/>
            </a:schemeClr>
          </a:solidFill>
          <a:ln w="9525">
            <a:solidFill>
              <a:schemeClr val="bg1"/>
            </a:solidFill>
          </a:ln>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95" name="Picture 94">
            <a:extLst>
              <a:ext uri="{FF2B5EF4-FFF2-40B4-BE49-F238E27FC236}">
                <a16:creationId xmlns:a16="http://schemas.microsoft.com/office/drawing/2014/main" id="{54CB5838-AF13-F34E-D537-AE1FD4703EF5}"/>
              </a:ext>
            </a:extLst>
          </p:cNvPr>
          <p:cNvPicPr>
            <a:picLocks noChangeAspect="1"/>
          </p:cNvPicPr>
          <p:nvPr/>
        </p:nvPicPr>
        <p:blipFill>
          <a:blip r:embed="rId20">
            <a:extLst>
              <a:ext uri="{28A0092B-C50C-407E-A947-70E740481C1C}">
                <a14:useLocalDpi xmlns:a14="http://schemas.microsoft.com/office/drawing/2010/main" val="0"/>
              </a:ext>
            </a:extLst>
          </a:blip>
          <a:srcRect/>
          <a:stretch/>
        </p:blipFill>
        <p:spPr>
          <a:xfrm>
            <a:off x="9259273" y="4801120"/>
            <a:ext cx="926622" cy="1111946"/>
          </a:xfrm>
          <a:prstGeom prst="rect">
            <a:avLst/>
          </a:prstGeom>
        </p:spPr>
      </p:pic>
      <p:sp>
        <p:nvSpPr>
          <p:cNvPr id="96" name="Left Bracket 95">
            <a:extLst>
              <a:ext uri="{FF2B5EF4-FFF2-40B4-BE49-F238E27FC236}">
                <a16:creationId xmlns:a16="http://schemas.microsoft.com/office/drawing/2014/main" id="{2CBEBB04-2ABD-C858-23B3-A3FD0D38CE09}"/>
              </a:ext>
            </a:extLst>
          </p:cNvPr>
          <p:cNvSpPr/>
          <p:nvPr/>
        </p:nvSpPr>
        <p:spPr>
          <a:xfrm rot="10800000">
            <a:off x="10438582" y="1785865"/>
            <a:ext cx="167148" cy="4454526"/>
          </a:xfrm>
          <a:prstGeom prst="leftBracket">
            <a:avLst>
              <a:gd name="adj" fmla="val 208333"/>
            </a:avLst>
          </a:prstGeom>
          <a:ln w="38100"/>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97" name="Rectangle 96">
            <a:extLst>
              <a:ext uri="{FF2B5EF4-FFF2-40B4-BE49-F238E27FC236}">
                <a16:creationId xmlns:a16="http://schemas.microsoft.com/office/drawing/2014/main" id="{CE7E3AFE-AB4B-BCC4-4324-AA9FB5DE26FA}"/>
              </a:ext>
            </a:extLst>
          </p:cNvPr>
          <p:cNvSpPr/>
          <p:nvPr/>
        </p:nvSpPr>
        <p:spPr>
          <a:xfrm>
            <a:off x="10709466" y="1493476"/>
            <a:ext cx="535760" cy="584775"/>
          </a:xfrm>
          <a:prstGeom prst="rect">
            <a:avLst/>
          </a:prstGeom>
          <a:noFill/>
          <a:ln w="28575">
            <a:noFill/>
          </a:ln>
          <a:effectLst/>
        </p:spPr>
        <p:txBody>
          <a:bodyPr wrap="square" lIns="91440" tIns="45720" rIns="91440" bIns="45720">
            <a:spAutoFit/>
          </a:bodyPr>
          <a:lstStyle/>
          <a:p>
            <a:pPr algn="ctr"/>
            <a:r>
              <a:rPr lang="en-US" sz="3200" b="0" cap="none" spc="0" dirty="0">
                <a:ln w="19050">
                  <a:solidFill>
                    <a:schemeClr val="tx1"/>
                  </a:solidFill>
                </a:ln>
                <a:solidFill>
                  <a:srgbClr val="ACA793"/>
                </a:solidFill>
                <a:effectLst/>
                <a:latin typeface="Arial Black" panose="020B0A04020102020204" pitchFamily="34" charset="0"/>
              </a:rPr>
              <a:t>2</a:t>
            </a:r>
          </a:p>
        </p:txBody>
      </p:sp>
    </p:spTree>
    <p:extLst>
      <p:ext uri="{BB962C8B-B14F-4D97-AF65-F5344CB8AC3E}">
        <p14:creationId xmlns:p14="http://schemas.microsoft.com/office/powerpoint/2010/main" val="31189753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DDBD7-43F7-80B4-F873-2F82F05420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387290-BC4A-B4BC-1333-CA67F7F24142}"/>
              </a:ext>
            </a:extLst>
          </p:cNvPr>
          <p:cNvSpPr>
            <a:spLocks noGrp="1"/>
          </p:cNvSpPr>
          <p:nvPr>
            <p:ph type="title"/>
          </p:nvPr>
        </p:nvSpPr>
        <p:spPr/>
        <p:txBody>
          <a:bodyPr/>
          <a:lstStyle/>
          <a:p>
            <a:r>
              <a:rPr lang="en-US" dirty="0"/>
              <a:t>Operators: Our Loss Functions</a:t>
            </a:r>
          </a:p>
        </p:txBody>
      </p:sp>
      <p:sp>
        <p:nvSpPr>
          <p:cNvPr id="4" name="Slide Number Placeholder 3">
            <a:extLst>
              <a:ext uri="{FF2B5EF4-FFF2-40B4-BE49-F238E27FC236}">
                <a16:creationId xmlns:a16="http://schemas.microsoft.com/office/drawing/2014/main" id="{91B83A96-884D-FAFD-2000-C0ADF6E35A9D}"/>
              </a:ext>
            </a:extLst>
          </p:cNvPr>
          <p:cNvSpPr>
            <a:spLocks noGrp="1"/>
          </p:cNvSpPr>
          <p:nvPr>
            <p:ph type="sldNum" sz="quarter" idx="12"/>
          </p:nvPr>
        </p:nvSpPr>
        <p:spPr/>
        <p:txBody>
          <a:bodyPr/>
          <a:lstStyle/>
          <a:p>
            <a:fld id="{42F90245-33E3-4084-9340-EB643E9E9AF0}" type="slidenum">
              <a:rPr lang="en-US" sz="2200" smtClean="0"/>
              <a:t>19</a:t>
            </a:fld>
            <a:endParaRPr lang="en-US" sz="2200" dirty="0"/>
          </a:p>
        </p:txBody>
      </p:sp>
      <p:grpSp>
        <p:nvGrpSpPr>
          <p:cNvPr id="8" name="Group 7">
            <a:extLst>
              <a:ext uri="{FF2B5EF4-FFF2-40B4-BE49-F238E27FC236}">
                <a16:creationId xmlns:a16="http://schemas.microsoft.com/office/drawing/2014/main" id="{1D70502F-020A-2903-BE0B-2AB0B28A826F}"/>
              </a:ext>
            </a:extLst>
          </p:cNvPr>
          <p:cNvGrpSpPr/>
          <p:nvPr/>
        </p:nvGrpSpPr>
        <p:grpSpPr>
          <a:xfrm>
            <a:off x="3359333" y="1999127"/>
            <a:ext cx="1130214" cy="1166348"/>
            <a:chOff x="4686299" y="2126094"/>
            <a:chExt cx="2638425" cy="2718498"/>
          </a:xfrm>
        </p:grpSpPr>
        <p:sp>
          <p:nvSpPr>
            <p:cNvPr id="9" name="Rectangle 8">
              <a:extLst>
                <a:ext uri="{FF2B5EF4-FFF2-40B4-BE49-F238E27FC236}">
                  <a16:creationId xmlns:a16="http://schemas.microsoft.com/office/drawing/2014/main" id="{08E4E233-52A4-E15C-7C8F-2DBA281F390A}"/>
                </a:ext>
              </a:extLst>
            </p:cNvPr>
            <p:cNvSpPr/>
            <p:nvPr/>
          </p:nvSpPr>
          <p:spPr>
            <a:xfrm>
              <a:off x="4686299" y="2126094"/>
              <a:ext cx="2638425" cy="2718498"/>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C99037F4-CF23-C554-A92D-29A2D0365F5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921776" y="2198445"/>
              <a:ext cx="2167468" cy="2596874"/>
            </a:xfrm>
            <a:prstGeom prst="rect">
              <a:avLst/>
            </a:prstGeom>
          </p:spPr>
        </p:pic>
      </p:grpSp>
      <p:grpSp>
        <p:nvGrpSpPr>
          <p:cNvPr id="11" name="Group 10">
            <a:extLst>
              <a:ext uri="{FF2B5EF4-FFF2-40B4-BE49-F238E27FC236}">
                <a16:creationId xmlns:a16="http://schemas.microsoft.com/office/drawing/2014/main" id="{0D8053BB-4CC1-E7AD-9061-5192ECB58384}"/>
              </a:ext>
            </a:extLst>
          </p:cNvPr>
          <p:cNvGrpSpPr/>
          <p:nvPr/>
        </p:nvGrpSpPr>
        <p:grpSpPr>
          <a:xfrm>
            <a:off x="3381261" y="2027230"/>
            <a:ext cx="1130214" cy="1166348"/>
            <a:chOff x="4686299" y="2126094"/>
            <a:chExt cx="2638425" cy="2718498"/>
          </a:xfrm>
        </p:grpSpPr>
        <p:sp>
          <p:nvSpPr>
            <p:cNvPr id="12" name="Rectangle 11">
              <a:extLst>
                <a:ext uri="{FF2B5EF4-FFF2-40B4-BE49-F238E27FC236}">
                  <a16:creationId xmlns:a16="http://schemas.microsoft.com/office/drawing/2014/main" id="{3C5C0931-C71D-A74F-6A49-A89B00B9813F}"/>
                </a:ext>
              </a:extLst>
            </p:cNvPr>
            <p:cNvSpPr/>
            <p:nvPr/>
          </p:nvSpPr>
          <p:spPr>
            <a:xfrm>
              <a:off x="4686299" y="2126094"/>
              <a:ext cx="2638425" cy="2718498"/>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A8437C86-B6A4-8504-AD06-BBD6CEE19ED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921776" y="2198445"/>
              <a:ext cx="2167468" cy="2596874"/>
            </a:xfrm>
            <a:prstGeom prst="rect">
              <a:avLst/>
            </a:prstGeom>
          </p:spPr>
        </p:pic>
      </p:grpSp>
      <p:grpSp>
        <p:nvGrpSpPr>
          <p:cNvPr id="14" name="Group 13">
            <a:extLst>
              <a:ext uri="{FF2B5EF4-FFF2-40B4-BE49-F238E27FC236}">
                <a16:creationId xmlns:a16="http://schemas.microsoft.com/office/drawing/2014/main" id="{E21FDD7E-E36F-12F9-059A-D85E79DED0ED}"/>
              </a:ext>
            </a:extLst>
          </p:cNvPr>
          <p:cNvGrpSpPr/>
          <p:nvPr/>
        </p:nvGrpSpPr>
        <p:grpSpPr>
          <a:xfrm>
            <a:off x="3387439" y="1999127"/>
            <a:ext cx="1130214" cy="1166348"/>
            <a:chOff x="4686299" y="2126094"/>
            <a:chExt cx="2638425" cy="2718498"/>
          </a:xfrm>
        </p:grpSpPr>
        <p:sp>
          <p:nvSpPr>
            <p:cNvPr id="15" name="Rectangle 14">
              <a:extLst>
                <a:ext uri="{FF2B5EF4-FFF2-40B4-BE49-F238E27FC236}">
                  <a16:creationId xmlns:a16="http://schemas.microsoft.com/office/drawing/2014/main" id="{8E4A4884-9420-F46A-AB0D-18F359012C57}"/>
                </a:ext>
              </a:extLst>
            </p:cNvPr>
            <p:cNvSpPr/>
            <p:nvPr/>
          </p:nvSpPr>
          <p:spPr>
            <a:xfrm>
              <a:off x="4686299" y="2126094"/>
              <a:ext cx="2638425" cy="2718498"/>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B2C50478-458C-D084-4346-2532E1306F2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921776" y="2198445"/>
              <a:ext cx="2167468" cy="2596874"/>
            </a:xfrm>
            <a:prstGeom prst="rect">
              <a:avLst/>
            </a:prstGeom>
          </p:spPr>
        </p:pic>
      </p:grpSp>
      <p:grpSp>
        <p:nvGrpSpPr>
          <p:cNvPr id="17" name="Group 16">
            <a:extLst>
              <a:ext uri="{FF2B5EF4-FFF2-40B4-BE49-F238E27FC236}">
                <a16:creationId xmlns:a16="http://schemas.microsoft.com/office/drawing/2014/main" id="{92830A40-19B7-D070-F5A7-08EF34CAE61E}"/>
              </a:ext>
            </a:extLst>
          </p:cNvPr>
          <p:cNvGrpSpPr/>
          <p:nvPr/>
        </p:nvGrpSpPr>
        <p:grpSpPr>
          <a:xfrm>
            <a:off x="3384447" y="2000836"/>
            <a:ext cx="1130214" cy="1166348"/>
            <a:chOff x="4686299" y="2126094"/>
            <a:chExt cx="2638425" cy="2718498"/>
          </a:xfrm>
        </p:grpSpPr>
        <p:sp>
          <p:nvSpPr>
            <p:cNvPr id="18" name="Rectangle 17">
              <a:extLst>
                <a:ext uri="{FF2B5EF4-FFF2-40B4-BE49-F238E27FC236}">
                  <a16:creationId xmlns:a16="http://schemas.microsoft.com/office/drawing/2014/main" id="{BDB44E68-4867-AD51-51D7-991C245F569D}"/>
                </a:ext>
              </a:extLst>
            </p:cNvPr>
            <p:cNvSpPr/>
            <p:nvPr/>
          </p:nvSpPr>
          <p:spPr>
            <a:xfrm>
              <a:off x="4686299" y="2126094"/>
              <a:ext cx="2638425" cy="2718498"/>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30ABE9-215A-5FC5-1A3B-FA50A34DEA9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921776" y="2198445"/>
              <a:ext cx="2167468" cy="2596874"/>
            </a:xfrm>
            <a:prstGeom prst="rect">
              <a:avLst/>
            </a:prstGeom>
          </p:spPr>
        </p:pic>
      </p:grpSp>
      <p:grpSp>
        <p:nvGrpSpPr>
          <p:cNvPr id="20" name="Group 19">
            <a:extLst>
              <a:ext uri="{FF2B5EF4-FFF2-40B4-BE49-F238E27FC236}">
                <a16:creationId xmlns:a16="http://schemas.microsoft.com/office/drawing/2014/main" id="{EDB23604-4B48-5EB9-3236-F72120A45843}"/>
              </a:ext>
            </a:extLst>
          </p:cNvPr>
          <p:cNvGrpSpPr/>
          <p:nvPr/>
        </p:nvGrpSpPr>
        <p:grpSpPr>
          <a:xfrm>
            <a:off x="3416405" y="1999127"/>
            <a:ext cx="1130214" cy="1166348"/>
            <a:chOff x="4686299" y="2126094"/>
            <a:chExt cx="2638425" cy="2718498"/>
          </a:xfrm>
        </p:grpSpPr>
        <p:sp>
          <p:nvSpPr>
            <p:cNvPr id="21" name="Rectangle 20">
              <a:extLst>
                <a:ext uri="{FF2B5EF4-FFF2-40B4-BE49-F238E27FC236}">
                  <a16:creationId xmlns:a16="http://schemas.microsoft.com/office/drawing/2014/main" id="{1CCDE87B-B538-91FF-FDA8-6D0482742420}"/>
                </a:ext>
              </a:extLst>
            </p:cNvPr>
            <p:cNvSpPr/>
            <p:nvPr/>
          </p:nvSpPr>
          <p:spPr>
            <a:xfrm>
              <a:off x="4686299" y="2126094"/>
              <a:ext cx="2638425" cy="2718498"/>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97A881A2-32F5-F62A-3BEB-6C605E7BC85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921776" y="2198445"/>
              <a:ext cx="2167468" cy="2596874"/>
            </a:xfrm>
            <a:prstGeom prst="rect">
              <a:avLst/>
            </a:prstGeom>
          </p:spPr>
        </p:pic>
      </p:grpSp>
      <p:grpSp>
        <p:nvGrpSpPr>
          <p:cNvPr id="23" name="Group 22">
            <a:extLst>
              <a:ext uri="{FF2B5EF4-FFF2-40B4-BE49-F238E27FC236}">
                <a16:creationId xmlns:a16="http://schemas.microsoft.com/office/drawing/2014/main" id="{69A38C5C-5785-6A7D-EF8C-FE16E040A08C}"/>
              </a:ext>
            </a:extLst>
          </p:cNvPr>
          <p:cNvGrpSpPr/>
          <p:nvPr/>
        </p:nvGrpSpPr>
        <p:grpSpPr>
          <a:xfrm>
            <a:off x="3395744" y="2006090"/>
            <a:ext cx="1130214" cy="1166348"/>
            <a:chOff x="4686299" y="2126094"/>
            <a:chExt cx="2638425" cy="2718498"/>
          </a:xfrm>
        </p:grpSpPr>
        <p:sp>
          <p:nvSpPr>
            <p:cNvPr id="24" name="Rectangle 23">
              <a:extLst>
                <a:ext uri="{FF2B5EF4-FFF2-40B4-BE49-F238E27FC236}">
                  <a16:creationId xmlns:a16="http://schemas.microsoft.com/office/drawing/2014/main" id="{76C7C7FA-B0C3-B5C0-9827-E607317F5EF7}"/>
                </a:ext>
              </a:extLst>
            </p:cNvPr>
            <p:cNvSpPr/>
            <p:nvPr/>
          </p:nvSpPr>
          <p:spPr>
            <a:xfrm>
              <a:off x="4686299" y="2126094"/>
              <a:ext cx="2638425" cy="2718498"/>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FD3BA969-80A3-623D-B579-29705C7F583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921776" y="2198445"/>
              <a:ext cx="2167468" cy="2596874"/>
            </a:xfrm>
            <a:prstGeom prst="rect">
              <a:avLst/>
            </a:prstGeom>
          </p:spPr>
        </p:pic>
      </p:grpSp>
      <p:grpSp>
        <p:nvGrpSpPr>
          <p:cNvPr id="26" name="Group 25">
            <a:extLst>
              <a:ext uri="{FF2B5EF4-FFF2-40B4-BE49-F238E27FC236}">
                <a16:creationId xmlns:a16="http://schemas.microsoft.com/office/drawing/2014/main" id="{54FDBB15-9774-BD71-4FF2-B2FFD2248ADA}"/>
              </a:ext>
            </a:extLst>
          </p:cNvPr>
          <p:cNvGrpSpPr/>
          <p:nvPr/>
        </p:nvGrpSpPr>
        <p:grpSpPr>
          <a:xfrm>
            <a:off x="3425251" y="1998666"/>
            <a:ext cx="1130214" cy="1166348"/>
            <a:chOff x="4686299" y="2126094"/>
            <a:chExt cx="2638425" cy="2718498"/>
          </a:xfrm>
        </p:grpSpPr>
        <p:sp>
          <p:nvSpPr>
            <p:cNvPr id="27" name="Rectangle 26">
              <a:extLst>
                <a:ext uri="{FF2B5EF4-FFF2-40B4-BE49-F238E27FC236}">
                  <a16:creationId xmlns:a16="http://schemas.microsoft.com/office/drawing/2014/main" id="{1EF02EE5-1F2E-11F7-AA47-4E4DD844A728}"/>
                </a:ext>
              </a:extLst>
            </p:cNvPr>
            <p:cNvSpPr/>
            <p:nvPr/>
          </p:nvSpPr>
          <p:spPr>
            <a:xfrm>
              <a:off x="4686299" y="2126094"/>
              <a:ext cx="2638425" cy="2718498"/>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AD7EB85A-D603-90D1-83AD-CA8EC0E07ABF}"/>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921776" y="2198445"/>
              <a:ext cx="2167468" cy="2596874"/>
            </a:xfrm>
            <a:prstGeom prst="rect">
              <a:avLst/>
            </a:prstGeom>
          </p:spPr>
        </p:pic>
      </p:grpSp>
      <p:grpSp>
        <p:nvGrpSpPr>
          <p:cNvPr id="29" name="Group 28">
            <a:extLst>
              <a:ext uri="{FF2B5EF4-FFF2-40B4-BE49-F238E27FC236}">
                <a16:creationId xmlns:a16="http://schemas.microsoft.com/office/drawing/2014/main" id="{FBB063E6-AABD-4E88-D9BE-4A0F2C45E5A2}"/>
              </a:ext>
            </a:extLst>
          </p:cNvPr>
          <p:cNvGrpSpPr/>
          <p:nvPr/>
        </p:nvGrpSpPr>
        <p:grpSpPr>
          <a:xfrm>
            <a:off x="3419107" y="1991913"/>
            <a:ext cx="1130214" cy="1166348"/>
            <a:chOff x="4686299" y="2126094"/>
            <a:chExt cx="2638425" cy="2718498"/>
          </a:xfrm>
        </p:grpSpPr>
        <p:sp>
          <p:nvSpPr>
            <p:cNvPr id="30" name="Rectangle 29">
              <a:extLst>
                <a:ext uri="{FF2B5EF4-FFF2-40B4-BE49-F238E27FC236}">
                  <a16:creationId xmlns:a16="http://schemas.microsoft.com/office/drawing/2014/main" id="{0C97BDD0-905D-6763-77D3-203C3B12E8C7}"/>
                </a:ext>
              </a:extLst>
            </p:cNvPr>
            <p:cNvSpPr/>
            <p:nvPr/>
          </p:nvSpPr>
          <p:spPr>
            <a:xfrm>
              <a:off x="4686299" y="2126094"/>
              <a:ext cx="2638425" cy="2718498"/>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FC393DAC-6669-755B-4D66-E5CEE47DB598}"/>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4921776" y="2198445"/>
              <a:ext cx="2167468" cy="2596874"/>
            </a:xfrm>
            <a:prstGeom prst="rect">
              <a:avLst/>
            </a:prstGeom>
          </p:spPr>
        </p:pic>
      </p:grpSp>
      <p:grpSp>
        <p:nvGrpSpPr>
          <p:cNvPr id="32" name="Group 31">
            <a:extLst>
              <a:ext uri="{FF2B5EF4-FFF2-40B4-BE49-F238E27FC236}">
                <a16:creationId xmlns:a16="http://schemas.microsoft.com/office/drawing/2014/main" id="{AB2B6545-BA13-C929-676A-3E716DE7E9B1}"/>
              </a:ext>
            </a:extLst>
          </p:cNvPr>
          <p:cNvGrpSpPr/>
          <p:nvPr/>
        </p:nvGrpSpPr>
        <p:grpSpPr>
          <a:xfrm>
            <a:off x="3415921" y="1984950"/>
            <a:ext cx="1130214" cy="1166348"/>
            <a:chOff x="4686299" y="2126094"/>
            <a:chExt cx="2638425" cy="2718498"/>
          </a:xfrm>
        </p:grpSpPr>
        <p:sp>
          <p:nvSpPr>
            <p:cNvPr id="33" name="Rectangle 32">
              <a:extLst>
                <a:ext uri="{FF2B5EF4-FFF2-40B4-BE49-F238E27FC236}">
                  <a16:creationId xmlns:a16="http://schemas.microsoft.com/office/drawing/2014/main" id="{08966E94-A2CA-81EB-67E6-5389B2B3DDAA}"/>
                </a:ext>
              </a:extLst>
            </p:cNvPr>
            <p:cNvSpPr/>
            <p:nvPr/>
          </p:nvSpPr>
          <p:spPr>
            <a:xfrm>
              <a:off x="4686299" y="2126094"/>
              <a:ext cx="2638425" cy="2718498"/>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1C613E2E-94CA-4F63-FB09-502C7761ED8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4923937" y="2185833"/>
              <a:ext cx="2163150" cy="2599021"/>
            </a:xfrm>
            <a:prstGeom prst="rect">
              <a:avLst/>
            </a:prstGeom>
          </p:spPr>
        </p:pic>
      </p:grpSp>
      <p:sp>
        <p:nvSpPr>
          <p:cNvPr id="7" name="Left Bracket 6">
            <a:extLst>
              <a:ext uri="{FF2B5EF4-FFF2-40B4-BE49-F238E27FC236}">
                <a16:creationId xmlns:a16="http://schemas.microsoft.com/office/drawing/2014/main" id="{646D7D99-88A6-3C4C-FA21-CB2F4413B5F9}"/>
              </a:ext>
            </a:extLst>
          </p:cNvPr>
          <p:cNvSpPr/>
          <p:nvPr/>
        </p:nvSpPr>
        <p:spPr>
          <a:xfrm>
            <a:off x="2743427" y="1738008"/>
            <a:ext cx="167148" cy="1822031"/>
          </a:xfrm>
          <a:prstGeom prst="leftBracket">
            <a:avLst>
              <a:gd name="adj" fmla="val 208333"/>
            </a:avLst>
          </a:prstGeom>
          <a:ln w="38100"/>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68" name="Minus Sign 67">
            <a:extLst>
              <a:ext uri="{FF2B5EF4-FFF2-40B4-BE49-F238E27FC236}">
                <a16:creationId xmlns:a16="http://schemas.microsoft.com/office/drawing/2014/main" id="{2D340797-43B4-909F-A074-BE948673F6D7}"/>
              </a:ext>
            </a:extLst>
          </p:cNvPr>
          <p:cNvSpPr/>
          <p:nvPr/>
        </p:nvSpPr>
        <p:spPr>
          <a:xfrm>
            <a:off x="5520027" y="2363887"/>
            <a:ext cx="570271" cy="570271"/>
          </a:xfrm>
          <a:prstGeom prst="mathMinus">
            <a:avLst/>
          </a:prstGeom>
          <a:solidFill>
            <a:srgbClr val="ACA79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096B3E05-729A-5A28-A00F-774C71828CCA}"/>
              </a:ext>
            </a:extLst>
          </p:cNvPr>
          <p:cNvSpPr/>
          <p:nvPr/>
        </p:nvSpPr>
        <p:spPr>
          <a:xfrm>
            <a:off x="8592200" y="2022955"/>
            <a:ext cx="1130214" cy="1166348"/>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1" name="Picture 70">
            <a:extLst>
              <a:ext uri="{FF2B5EF4-FFF2-40B4-BE49-F238E27FC236}">
                <a16:creationId xmlns:a16="http://schemas.microsoft.com/office/drawing/2014/main" id="{CA5A46C9-AEB1-14DB-5AEE-565650CE1B73}"/>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8693071" y="2053997"/>
            <a:ext cx="928471" cy="1114166"/>
          </a:xfrm>
          <a:prstGeom prst="rect">
            <a:avLst/>
          </a:prstGeom>
        </p:spPr>
      </p:pic>
      <p:sp>
        <p:nvSpPr>
          <p:cNvPr id="73" name="Rectangle 72">
            <a:extLst>
              <a:ext uri="{FF2B5EF4-FFF2-40B4-BE49-F238E27FC236}">
                <a16:creationId xmlns:a16="http://schemas.microsoft.com/office/drawing/2014/main" id="{CB750A25-2F4F-D63A-8DE2-7A53C769974F}"/>
              </a:ext>
            </a:extLst>
          </p:cNvPr>
          <p:cNvSpPr/>
          <p:nvPr/>
        </p:nvSpPr>
        <p:spPr>
          <a:xfrm>
            <a:off x="8592200" y="2001815"/>
            <a:ext cx="1130214" cy="1166348"/>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4" name="Picture 73">
            <a:extLst>
              <a:ext uri="{FF2B5EF4-FFF2-40B4-BE49-F238E27FC236}">
                <a16:creationId xmlns:a16="http://schemas.microsoft.com/office/drawing/2014/main" id="{D281C1CD-99EE-022E-5EE6-E99E3186F753}"/>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8693071" y="2032857"/>
            <a:ext cx="928471" cy="1114166"/>
          </a:xfrm>
          <a:prstGeom prst="rect">
            <a:avLst/>
          </a:prstGeom>
        </p:spPr>
      </p:pic>
      <p:sp>
        <p:nvSpPr>
          <p:cNvPr id="76" name="Rectangle 75">
            <a:extLst>
              <a:ext uri="{FF2B5EF4-FFF2-40B4-BE49-F238E27FC236}">
                <a16:creationId xmlns:a16="http://schemas.microsoft.com/office/drawing/2014/main" id="{536FC5F4-FB1B-3D9D-BB3B-2672733B5B6B}"/>
              </a:ext>
            </a:extLst>
          </p:cNvPr>
          <p:cNvSpPr/>
          <p:nvPr/>
        </p:nvSpPr>
        <p:spPr>
          <a:xfrm>
            <a:off x="8602911" y="2001742"/>
            <a:ext cx="1130214" cy="1166348"/>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7" name="Picture 76">
            <a:extLst>
              <a:ext uri="{FF2B5EF4-FFF2-40B4-BE49-F238E27FC236}">
                <a16:creationId xmlns:a16="http://schemas.microsoft.com/office/drawing/2014/main" id="{A65778F3-0857-8553-294D-2B30275DE68E}"/>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8703782" y="2032784"/>
            <a:ext cx="928471" cy="1114166"/>
          </a:xfrm>
          <a:prstGeom prst="rect">
            <a:avLst/>
          </a:prstGeom>
        </p:spPr>
      </p:pic>
      <p:sp>
        <p:nvSpPr>
          <p:cNvPr id="79" name="Rectangle 78">
            <a:extLst>
              <a:ext uri="{FF2B5EF4-FFF2-40B4-BE49-F238E27FC236}">
                <a16:creationId xmlns:a16="http://schemas.microsoft.com/office/drawing/2014/main" id="{ED511415-2EC9-3EB4-58DB-4C4A2DD5CF14}"/>
              </a:ext>
            </a:extLst>
          </p:cNvPr>
          <p:cNvSpPr/>
          <p:nvPr/>
        </p:nvSpPr>
        <p:spPr>
          <a:xfrm>
            <a:off x="8592199" y="2012385"/>
            <a:ext cx="1130214" cy="1166348"/>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0" name="Picture 79">
            <a:extLst>
              <a:ext uri="{FF2B5EF4-FFF2-40B4-BE49-F238E27FC236}">
                <a16:creationId xmlns:a16="http://schemas.microsoft.com/office/drawing/2014/main" id="{3C04B00D-8CE8-1C8E-8F1E-36EB3A7E8847}"/>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8693070" y="2043427"/>
            <a:ext cx="928471" cy="1114166"/>
          </a:xfrm>
          <a:prstGeom prst="rect">
            <a:avLst/>
          </a:prstGeom>
        </p:spPr>
      </p:pic>
      <p:sp>
        <p:nvSpPr>
          <p:cNvPr id="82" name="Rectangle 81">
            <a:extLst>
              <a:ext uri="{FF2B5EF4-FFF2-40B4-BE49-F238E27FC236}">
                <a16:creationId xmlns:a16="http://schemas.microsoft.com/office/drawing/2014/main" id="{8BE6342B-F761-DF8C-A227-DBE646D75EC4}"/>
              </a:ext>
            </a:extLst>
          </p:cNvPr>
          <p:cNvSpPr/>
          <p:nvPr/>
        </p:nvSpPr>
        <p:spPr>
          <a:xfrm>
            <a:off x="8592198" y="2001888"/>
            <a:ext cx="1130214" cy="1166348"/>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3" name="Picture 82">
            <a:extLst>
              <a:ext uri="{FF2B5EF4-FFF2-40B4-BE49-F238E27FC236}">
                <a16:creationId xmlns:a16="http://schemas.microsoft.com/office/drawing/2014/main" id="{D0721459-C627-9708-1DBE-32675ACA040A}"/>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8693069" y="2032930"/>
            <a:ext cx="928471" cy="1114166"/>
          </a:xfrm>
          <a:prstGeom prst="rect">
            <a:avLst/>
          </a:prstGeom>
        </p:spPr>
      </p:pic>
      <p:sp>
        <p:nvSpPr>
          <p:cNvPr id="85" name="Rectangle 84">
            <a:extLst>
              <a:ext uri="{FF2B5EF4-FFF2-40B4-BE49-F238E27FC236}">
                <a16:creationId xmlns:a16="http://schemas.microsoft.com/office/drawing/2014/main" id="{64A3B442-B239-4963-4585-D65ABDDCF829}"/>
              </a:ext>
            </a:extLst>
          </p:cNvPr>
          <p:cNvSpPr/>
          <p:nvPr/>
        </p:nvSpPr>
        <p:spPr>
          <a:xfrm>
            <a:off x="8635059" y="2012385"/>
            <a:ext cx="1130214" cy="1166348"/>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6" name="Picture 85">
            <a:extLst>
              <a:ext uri="{FF2B5EF4-FFF2-40B4-BE49-F238E27FC236}">
                <a16:creationId xmlns:a16="http://schemas.microsoft.com/office/drawing/2014/main" id="{8E791021-6814-1482-FE1C-4FFEE56A1D66}"/>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8735930" y="2043427"/>
            <a:ext cx="928471" cy="1114166"/>
          </a:xfrm>
          <a:prstGeom prst="rect">
            <a:avLst/>
          </a:prstGeom>
        </p:spPr>
      </p:pic>
      <p:sp>
        <p:nvSpPr>
          <p:cNvPr id="88" name="Rectangle 87">
            <a:extLst>
              <a:ext uri="{FF2B5EF4-FFF2-40B4-BE49-F238E27FC236}">
                <a16:creationId xmlns:a16="http://schemas.microsoft.com/office/drawing/2014/main" id="{3B502109-3866-7323-E91B-9BC06DC9A676}"/>
              </a:ext>
            </a:extLst>
          </p:cNvPr>
          <p:cNvSpPr/>
          <p:nvPr/>
        </p:nvSpPr>
        <p:spPr>
          <a:xfrm>
            <a:off x="8592198" y="2001815"/>
            <a:ext cx="1130214" cy="1166348"/>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9" name="Picture 88">
            <a:extLst>
              <a:ext uri="{FF2B5EF4-FFF2-40B4-BE49-F238E27FC236}">
                <a16:creationId xmlns:a16="http://schemas.microsoft.com/office/drawing/2014/main" id="{E1AF7CF4-954D-D76F-4785-15615F59C1EE}"/>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8693069" y="2032857"/>
            <a:ext cx="928471" cy="1114166"/>
          </a:xfrm>
          <a:prstGeom prst="rect">
            <a:avLst/>
          </a:prstGeom>
        </p:spPr>
      </p:pic>
      <p:sp>
        <p:nvSpPr>
          <p:cNvPr id="91" name="Rectangle 90">
            <a:extLst>
              <a:ext uri="{FF2B5EF4-FFF2-40B4-BE49-F238E27FC236}">
                <a16:creationId xmlns:a16="http://schemas.microsoft.com/office/drawing/2014/main" id="{ADB60A94-F63C-F09D-F64E-346B7873DFC9}"/>
              </a:ext>
            </a:extLst>
          </p:cNvPr>
          <p:cNvSpPr/>
          <p:nvPr/>
        </p:nvSpPr>
        <p:spPr>
          <a:xfrm>
            <a:off x="8592197" y="2001742"/>
            <a:ext cx="1130214" cy="1166348"/>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92" name="Picture 91">
            <a:extLst>
              <a:ext uri="{FF2B5EF4-FFF2-40B4-BE49-F238E27FC236}">
                <a16:creationId xmlns:a16="http://schemas.microsoft.com/office/drawing/2014/main" id="{4291D5F3-03E8-EA81-66CD-BD28187CAA88}"/>
              </a:ext>
            </a:extLst>
          </p:cNvPr>
          <p:cNvPicPr>
            <a:picLocks noChangeAspect="1"/>
          </p:cNvPicPr>
          <p:nvPr/>
        </p:nvPicPr>
        <p:blipFill>
          <a:blip r:embed="rId20">
            <a:extLst>
              <a:ext uri="{28A0092B-C50C-407E-A947-70E740481C1C}">
                <a14:useLocalDpi xmlns:a14="http://schemas.microsoft.com/office/drawing/2010/main" val="0"/>
              </a:ext>
            </a:extLst>
          </a:blip>
          <a:srcRect/>
          <a:stretch/>
        </p:blipFill>
        <p:spPr>
          <a:xfrm>
            <a:off x="8693068" y="2032784"/>
            <a:ext cx="928471" cy="1114166"/>
          </a:xfrm>
          <a:prstGeom prst="rect">
            <a:avLst/>
          </a:prstGeom>
        </p:spPr>
      </p:pic>
      <p:sp>
        <p:nvSpPr>
          <p:cNvPr id="94" name="Rectangle 93">
            <a:extLst>
              <a:ext uri="{FF2B5EF4-FFF2-40B4-BE49-F238E27FC236}">
                <a16:creationId xmlns:a16="http://schemas.microsoft.com/office/drawing/2014/main" id="{31D8683E-68E0-103A-5378-25DA4E88F2FC}"/>
              </a:ext>
            </a:extLst>
          </p:cNvPr>
          <p:cNvSpPr/>
          <p:nvPr/>
        </p:nvSpPr>
        <p:spPr>
          <a:xfrm>
            <a:off x="8613627" y="2001742"/>
            <a:ext cx="1130214" cy="1166348"/>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95" name="Picture 94">
            <a:extLst>
              <a:ext uri="{FF2B5EF4-FFF2-40B4-BE49-F238E27FC236}">
                <a16:creationId xmlns:a16="http://schemas.microsoft.com/office/drawing/2014/main" id="{7871823D-2874-38DF-BFBC-881CBE79F23C}"/>
              </a:ext>
            </a:extLst>
          </p:cNvPr>
          <p:cNvPicPr>
            <a:picLocks noChangeAspect="1"/>
          </p:cNvPicPr>
          <p:nvPr/>
        </p:nvPicPr>
        <p:blipFill>
          <a:blip r:embed="rId21">
            <a:extLst>
              <a:ext uri="{28A0092B-C50C-407E-A947-70E740481C1C}">
                <a14:useLocalDpi xmlns:a14="http://schemas.microsoft.com/office/drawing/2010/main" val="0"/>
              </a:ext>
            </a:extLst>
          </a:blip>
          <a:srcRect/>
          <a:stretch/>
        </p:blipFill>
        <p:spPr>
          <a:xfrm>
            <a:off x="8715423" y="2028943"/>
            <a:ext cx="926622" cy="1111946"/>
          </a:xfrm>
          <a:prstGeom prst="rect">
            <a:avLst/>
          </a:prstGeom>
        </p:spPr>
      </p:pic>
      <p:sp>
        <p:nvSpPr>
          <p:cNvPr id="96" name="Left Bracket 95">
            <a:extLst>
              <a:ext uri="{FF2B5EF4-FFF2-40B4-BE49-F238E27FC236}">
                <a16:creationId xmlns:a16="http://schemas.microsoft.com/office/drawing/2014/main" id="{5862FD15-1A30-24F8-6A5A-46EE8B6CCCE5}"/>
              </a:ext>
            </a:extLst>
          </p:cNvPr>
          <p:cNvSpPr/>
          <p:nvPr/>
        </p:nvSpPr>
        <p:spPr>
          <a:xfrm rot="10800000">
            <a:off x="10278894" y="1751265"/>
            <a:ext cx="167148" cy="1822029"/>
          </a:xfrm>
          <a:prstGeom prst="leftBracket">
            <a:avLst>
              <a:gd name="adj" fmla="val 208333"/>
            </a:avLst>
          </a:prstGeom>
          <a:ln w="38100"/>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97" name="Rectangle 96">
            <a:extLst>
              <a:ext uri="{FF2B5EF4-FFF2-40B4-BE49-F238E27FC236}">
                <a16:creationId xmlns:a16="http://schemas.microsoft.com/office/drawing/2014/main" id="{E3800EE9-EDAB-FB95-3FDE-73CD15D57A98}"/>
              </a:ext>
            </a:extLst>
          </p:cNvPr>
          <p:cNvSpPr/>
          <p:nvPr/>
        </p:nvSpPr>
        <p:spPr>
          <a:xfrm>
            <a:off x="10818040" y="1197110"/>
            <a:ext cx="535760" cy="584775"/>
          </a:xfrm>
          <a:prstGeom prst="rect">
            <a:avLst/>
          </a:prstGeom>
          <a:noFill/>
          <a:ln w="28575">
            <a:noFill/>
          </a:ln>
          <a:effectLst/>
        </p:spPr>
        <p:txBody>
          <a:bodyPr wrap="square" lIns="91440" tIns="45720" rIns="91440" bIns="45720">
            <a:spAutoFit/>
          </a:bodyPr>
          <a:lstStyle/>
          <a:p>
            <a:pPr algn="ctr"/>
            <a:r>
              <a:rPr lang="en-US" sz="3200" b="0" cap="none" spc="0" dirty="0">
                <a:ln w="19050">
                  <a:solidFill>
                    <a:schemeClr val="tx1"/>
                  </a:solidFill>
                </a:ln>
                <a:solidFill>
                  <a:srgbClr val="ACA793"/>
                </a:solidFill>
                <a:effectLst/>
                <a:latin typeface="Arial Black" panose="020B0A04020102020204" pitchFamily="34" charset="0"/>
              </a:rPr>
              <a:t>2</a:t>
            </a:r>
          </a:p>
        </p:txBody>
      </p:sp>
      <p:grpSp>
        <p:nvGrpSpPr>
          <p:cNvPr id="3" name="Group 2">
            <a:extLst>
              <a:ext uri="{FF2B5EF4-FFF2-40B4-BE49-F238E27FC236}">
                <a16:creationId xmlns:a16="http://schemas.microsoft.com/office/drawing/2014/main" id="{A58EFB71-6925-C134-938A-4B59908F918E}"/>
              </a:ext>
            </a:extLst>
          </p:cNvPr>
          <p:cNvGrpSpPr/>
          <p:nvPr/>
        </p:nvGrpSpPr>
        <p:grpSpPr>
          <a:xfrm>
            <a:off x="3162810" y="1779176"/>
            <a:ext cx="1696024" cy="1750247"/>
            <a:chOff x="4686299" y="2126094"/>
            <a:chExt cx="2638425" cy="2718498"/>
          </a:xfrm>
        </p:grpSpPr>
        <p:sp>
          <p:nvSpPr>
            <p:cNvPr id="5" name="Rectangle 4">
              <a:extLst>
                <a:ext uri="{FF2B5EF4-FFF2-40B4-BE49-F238E27FC236}">
                  <a16:creationId xmlns:a16="http://schemas.microsoft.com/office/drawing/2014/main" id="{F536CDA2-8A32-1951-E4C3-FDCD5547CD25}"/>
                </a:ext>
              </a:extLst>
            </p:cNvPr>
            <p:cNvSpPr/>
            <p:nvPr/>
          </p:nvSpPr>
          <p:spPr>
            <a:xfrm>
              <a:off x="4686299" y="2126094"/>
              <a:ext cx="2638425" cy="2718498"/>
            </a:xfrm>
            <a:prstGeom prst="rect">
              <a:avLst/>
            </a:prstGeom>
            <a:solidFill>
              <a:schemeClr val="tx1">
                <a:lumMod val="50000"/>
                <a:lumOff val="50000"/>
              </a:schemeClr>
            </a:solidFill>
            <a:ln w="9525">
              <a:solidFill>
                <a:schemeClr val="bg1"/>
              </a:solidFill>
            </a:ln>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1FF6794-8F93-40AC-46D7-26EE0899D7D4}"/>
                </a:ext>
              </a:extLst>
            </p:cNvPr>
            <p:cNvPicPr>
              <a:picLocks noChangeAspect="1"/>
            </p:cNvPicPr>
            <p:nvPr/>
          </p:nvPicPr>
          <p:blipFill>
            <a:blip r:embed="rId22">
              <a:extLst>
                <a:ext uri="{28A0092B-C50C-407E-A947-70E740481C1C}">
                  <a14:useLocalDpi xmlns:a14="http://schemas.microsoft.com/office/drawing/2010/main" val="0"/>
                </a:ext>
              </a:extLst>
            </a:blip>
            <a:srcRect/>
            <a:stretch/>
          </p:blipFill>
          <p:spPr>
            <a:xfrm>
              <a:off x="4923936" y="2189493"/>
              <a:ext cx="2163150" cy="2591699"/>
            </a:xfrm>
            <a:prstGeom prst="rect">
              <a:avLst/>
            </a:prstGeom>
          </p:spPr>
        </p:pic>
      </p:grpSp>
      <p:grpSp>
        <p:nvGrpSpPr>
          <p:cNvPr id="35" name="Group 34">
            <a:extLst>
              <a:ext uri="{FF2B5EF4-FFF2-40B4-BE49-F238E27FC236}">
                <a16:creationId xmlns:a16="http://schemas.microsoft.com/office/drawing/2014/main" id="{BA7032B8-D49D-917A-FE22-1D75EA76749D}"/>
              </a:ext>
            </a:extLst>
          </p:cNvPr>
          <p:cNvGrpSpPr/>
          <p:nvPr/>
        </p:nvGrpSpPr>
        <p:grpSpPr>
          <a:xfrm>
            <a:off x="8351647" y="1768627"/>
            <a:ext cx="1706245" cy="1760796"/>
            <a:chOff x="4686299" y="2126094"/>
            <a:chExt cx="2638425" cy="2718498"/>
          </a:xfrm>
        </p:grpSpPr>
        <p:sp>
          <p:nvSpPr>
            <p:cNvPr id="36" name="Rectangle 35">
              <a:extLst>
                <a:ext uri="{FF2B5EF4-FFF2-40B4-BE49-F238E27FC236}">
                  <a16:creationId xmlns:a16="http://schemas.microsoft.com/office/drawing/2014/main" id="{9E76A8AE-50B2-D9E9-6B63-0A9C3C753485}"/>
                </a:ext>
              </a:extLst>
            </p:cNvPr>
            <p:cNvSpPr/>
            <p:nvPr/>
          </p:nvSpPr>
          <p:spPr>
            <a:xfrm>
              <a:off x="4686299" y="2126094"/>
              <a:ext cx="2638425" cy="2718498"/>
            </a:xfrm>
            <a:prstGeom prst="rect">
              <a:avLst/>
            </a:prstGeom>
            <a:solidFill>
              <a:schemeClr val="tx1">
                <a:lumMod val="50000"/>
                <a:lumOff val="50000"/>
              </a:schemeClr>
            </a:solidFill>
            <a:ln w="9525">
              <a:solidFill>
                <a:schemeClr val="bg1"/>
              </a:solidFill>
            </a:ln>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E8E88861-658C-AA0F-763C-80E3AF8EF4B1}"/>
                </a:ext>
              </a:extLst>
            </p:cNvPr>
            <p:cNvPicPr>
              <a:picLocks noChangeAspect="1"/>
            </p:cNvPicPr>
            <p:nvPr/>
          </p:nvPicPr>
          <p:blipFill>
            <a:blip r:embed="rId23">
              <a:extLst>
                <a:ext uri="{28A0092B-C50C-407E-A947-70E740481C1C}">
                  <a14:useLocalDpi xmlns:a14="http://schemas.microsoft.com/office/drawing/2010/main" val="0"/>
                </a:ext>
              </a:extLst>
            </a:blip>
            <a:srcRect/>
            <a:stretch/>
          </p:blipFill>
          <p:spPr>
            <a:xfrm>
              <a:off x="4923936" y="2189493"/>
              <a:ext cx="2163148" cy="2591699"/>
            </a:xfrm>
            <a:prstGeom prst="rect">
              <a:avLst/>
            </a:prstGeom>
          </p:spPr>
        </p:pic>
      </p:grpSp>
      <p:sp>
        <p:nvSpPr>
          <p:cNvPr id="38" name="TextBox 37">
            <a:extLst>
              <a:ext uri="{FF2B5EF4-FFF2-40B4-BE49-F238E27FC236}">
                <a16:creationId xmlns:a16="http://schemas.microsoft.com/office/drawing/2014/main" id="{1609B611-2CFD-4881-AED0-48A433600E50}"/>
              </a:ext>
            </a:extLst>
          </p:cNvPr>
          <p:cNvSpPr txBox="1"/>
          <p:nvPr/>
        </p:nvSpPr>
        <p:spPr>
          <a:xfrm>
            <a:off x="1076052" y="2433551"/>
            <a:ext cx="1687507" cy="430887"/>
          </a:xfrm>
          <a:prstGeom prst="rect">
            <a:avLst/>
          </a:prstGeom>
          <a:noFill/>
        </p:spPr>
        <p:txBody>
          <a:bodyPr wrap="square" rtlCol="0">
            <a:spAutoFit/>
          </a:bodyPr>
          <a:lstStyle/>
          <a:p>
            <a:pPr algn="ctr"/>
            <a:r>
              <a:rPr lang="en-US" sz="2200" dirty="0"/>
              <a:t>Distribution</a:t>
            </a:r>
          </a:p>
        </p:txBody>
      </p:sp>
      <p:sp>
        <p:nvSpPr>
          <p:cNvPr id="39" name="Left Bracket 38">
            <a:extLst>
              <a:ext uri="{FF2B5EF4-FFF2-40B4-BE49-F238E27FC236}">
                <a16:creationId xmlns:a16="http://schemas.microsoft.com/office/drawing/2014/main" id="{DD7B8F99-C2D0-E18B-D2D0-EBE5B27A94AB}"/>
              </a:ext>
            </a:extLst>
          </p:cNvPr>
          <p:cNvSpPr/>
          <p:nvPr/>
        </p:nvSpPr>
        <p:spPr>
          <a:xfrm rot="10800000">
            <a:off x="5100848" y="1740980"/>
            <a:ext cx="167148" cy="1822029"/>
          </a:xfrm>
          <a:prstGeom prst="leftBracket">
            <a:avLst>
              <a:gd name="adj" fmla="val 208333"/>
            </a:avLst>
          </a:prstGeom>
          <a:ln w="38100"/>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40" name="Left Bracket 39">
            <a:extLst>
              <a:ext uri="{FF2B5EF4-FFF2-40B4-BE49-F238E27FC236}">
                <a16:creationId xmlns:a16="http://schemas.microsoft.com/office/drawing/2014/main" id="{4A16E5EF-53E4-3474-9353-7405F93B2679}"/>
              </a:ext>
            </a:extLst>
          </p:cNvPr>
          <p:cNvSpPr/>
          <p:nvPr/>
        </p:nvSpPr>
        <p:spPr>
          <a:xfrm>
            <a:off x="7926913" y="1751263"/>
            <a:ext cx="167148" cy="1822031"/>
          </a:xfrm>
          <a:prstGeom prst="leftBracket">
            <a:avLst>
              <a:gd name="adj" fmla="val 208333"/>
            </a:avLst>
          </a:prstGeom>
          <a:ln w="38100"/>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42" name="Left Bracket 41">
            <a:extLst>
              <a:ext uri="{FF2B5EF4-FFF2-40B4-BE49-F238E27FC236}">
                <a16:creationId xmlns:a16="http://schemas.microsoft.com/office/drawing/2014/main" id="{0AFDC2E2-80DC-B5B4-3662-49C142ABCB3D}"/>
              </a:ext>
            </a:extLst>
          </p:cNvPr>
          <p:cNvSpPr/>
          <p:nvPr/>
        </p:nvSpPr>
        <p:spPr>
          <a:xfrm>
            <a:off x="986300" y="1570842"/>
            <a:ext cx="167148" cy="2156304"/>
          </a:xfrm>
          <a:prstGeom prst="leftBracket">
            <a:avLst>
              <a:gd name="adj" fmla="val 208333"/>
            </a:avLst>
          </a:prstGeom>
          <a:ln w="38100"/>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43" name="Left Bracket 42">
            <a:extLst>
              <a:ext uri="{FF2B5EF4-FFF2-40B4-BE49-F238E27FC236}">
                <a16:creationId xmlns:a16="http://schemas.microsoft.com/office/drawing/2014/main" id="{65ADEA0A-DA0D-2A09-382D-E1E2C347A5B1}"/>
              </a:ext>
            </a:extLst>
          </p:cNvPr>
          <p:cNvSpPr/>
          <p:nvPr/>
        </p:nvSpPr>
        <p:spPr>
          <a:xfrm rot="10800000">
            <a:off x="10603465" y="1552765"/>
            <a:ext cx="167148" cy="2156304"/>
          </a:xfrm>
          <a:prstGeom prst="leftBracket">
            <a:avLst>
              <a:gd name="adj" fmla="val 208333"/>
            </a:avLst>
          </a:prstGeom>
          <a:ln w="38100"/>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44" name="TextBox 43">
            <a:extLst>
              <a:ext uri="{FF2B5EF4-FFF2-40B4-BE49-F238E27FC236}">
                <a16:creationId xmlns:a16="http://schemas.microsoft.com/office/drawing/2014/main" id="{C71974FB-1A1D-81C9-0F11-5C43147F17C2}"/>
              </a:ext>
            </a:extLst>
          </p:cNvPr>
          <p:cNvSpPr txBox="1"/>
          <p:nvPr/>
        </p:nvSpPr>
        <p:spPr>
          <a:xfrm>
            <a:off x="6166831" y="2415472"/>
            <a:ext cx="1687507" cy="430887"/>
          </a:xfrm>
          <a:prstGeom prst="rect">
            <a:avLst/>
          </a:prstGeom>
          <a:noFill/>
        </p:spPr>
        <p:txBody>
          <a:bodyPr wrap="square" rtlCol="0">
            <a:spAutoFit/>
          </a:bodyPr>
          <a:lstStyle/>
          <a:p>
            <a:pPr algn="ctr"/>
            <a:r>
              <a:rPr lang="en-US" sz="2200" dirty="0"/>
              <a:t>Distribution</a:t>
            </a:r>
          </a:p>
        </p:txBody>
      </p:sp>
      <p:grpSp>
        <p:nvGrpSpPr>
          <p:cNvPr id="100" name="Group 99">
            <a:extLst>
              <a:ext uri="{FF2B5EF4-FFF2-40B4-BE49-F238E27FC236}">
                <a16:creationId xmlns:a16="http://schemas.microsoft.com/office/drawing/2014/main" id="{BC59ACFA-E83E-7CC0-6EDF-192B0EB1A059}"/>
              </a:ext>
            </a:extLst>
          </p:cNvPr>
          <p:cNvGrpSpPr/>
          <p:nvPr/>
        </p:nvGrpSpPr>
        <p:grpSpPr>
          <a:xfrm>
            <a:off x="1571845" y="4027723"/>
            <a:ext cx="3890862" cy="2328627"/>
            <a:chOff x="1209985" y="4392848"/>
            <a:chExt cx="3890862" cy="2328627"/>
          </a:xfrm>
        </p:grpSpPr>
        <p:sp>
          <p:nvSpPr>
            <p:cNvPr id="98" name="Rectangle 97">
              <a:extLst>
                <a:ext uri="{FF2B5EF4-FFF2-40B4-BE49-F238E27FC236}">
                  <a16:creationId xmlns:a16="http://schemas.microsoft.com/office/drawing/2014/main" id="{A40328BC-F88F-ABE1-0C17-E66C096538B7}"/>
                </a:ext>
              </a:extLst>
            </p:cNvPr>
            <p:cNvSpPr/>
            <p:nvPr/>
          </p:nvSpPr>
          <p:spPr>
            <a:xfrm>
              <a:off x="1209985" y="4392848"/>
              <a:ext cx="3890862" cy="2328627"/>
            </a:xfrm>
            <a:prstGeom prst="rect">
              <a:avLst/>
            </a:prstGeom>
            <a:solidFill>
              <a:srgbClr val="E4E3DC"/>
            </a:solidFill>
            <a:ln w="9525">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1385BA23-41B0-2E28-059C-BAA237C6E0C9}"/>
                </a:ext>
              </a:extLst>
            </p:cNvPr>
            <p:cNvSpPr txBox="1"/>
            <p:nvPr/>
          </p:nvSpPr>
          <p:spPr>
            <a:xfrm>
              <a:off x="2026036" y="4415930"/>
              <a:ext cx="2273547" cy="430887"/>
            </a:xfrm>
            <a:prstGeom prst="rect">
              <a:avLst/>
            </a:prstGeom>
            <a:noFill/>
          </p:spPr>
          <p:txBody>
            <a:bodyPr wrap="square" rtlCol="0">
              <a:spAutoFit/>
            </a:bodyPr>
            <a:lstStyle/>
            <a:p>
              <a:pPr algn="ctr"/>
              <a:r>
                <a:rPr lang="en-US" sz="2200" dirty="0"/>
                <a:t>Shape Operators</a:t>
              </a:r>
            </a:p>
          </p:txBody>
        </p:sp>
        <p:sp>
          <p:nvSpPr>
            <p:cNvPr id="47" name="TextBox 46">
              <a:extLst>
                <a:ext uri="{FF2B5EF4-FFF2-40B4-BE49-F238E27FC236}">
                  <a16:creationId xmlns:a16="http://schemas.microsoft.com/office/drawing/2014/main" id="{A6B6BDB0-D38C-2959-6BAB-7661D2A435C2}"/>
                </a:ext>
              </a:extLst>
            </p:cNvPr>
            <p:cNvSpPr txBox="1"/>
            <p:nvPr/>
          </p:nvSpPr>
          <p:spPr>
            <a:xfrm>
              <a:off x="1583281" y="6230537"/>
              <a:ext cx="3196597" cy="430887"/>
            </a:xfrm>
            <a:prstGeom prst="rect">
              <a:avLst/>
            </a:prstGeom>
            <a:noFill/>
          </p:spPr>
          <p:txBody>
            <a:bodyPr wrap="square" rtlCol="0">
              <a:spAutoFit/>
            </a:bodyPr>
            <a:lstStyle/>
            <a:p>
              <a:pPr algn="ctr"/>
              <a:r>
                <a:rPr lang="en-US" sz="2200" i="1" dirty="0"/>
                <a:t>Sliced Wasserstein Loss</a:t>
              </a:r>
            </a:p>
          </p:txBody>
        </p:sp>
        <p:grpSp>
          <p:nvGrpSpPr>
            <p:cNvPr id="67" name="Group 66">
              <a:extLst>
                <a:ext uri="{FF2B5EF4-FFF2-40B4-BE49-F238E27FC236}">
                  <a16:creationId xmlns:a16="http://schemas.microsoft.com/office/drawing/2014/main" id="{34560E23-2B6A-5E06-92EA-060873EC20A7}"/>
                </a:ext>
              </a:extLst>
            </p:cNvPr>
            <p:cNvGrpSpPr/>
            <p:nvPr/>
          </p:nvGrpSpPr>
          <p:grpSpPr>
            <a:xfrm>
              <a:off x="1464214" y="4970177"/>
              <a:ext cx="3394620" cy="1136999"/>
              <a:chOff x="1464214" y="4970177"/>
              <a:chExt cx="3394620" cy="1136999"/>
            </a:xfrm>
          </p:grpSpPr>
          <p:grpSp>
            <p:nvGrpSpPr>
              <p:cNvPr id="49" name="Group 48">
                <a:extLst>
                  <a:ext uri="{FF2B5EF4-FFF2-40B4-BE49-F238E27FC236}">
                    <a16:creationId xmlns:a16="http://schemas.microsoft.com/office/drawing/2014/main" id="{1CC589FC-E5F3-77EE-CBE1-C59EBE8D0D92}"/>
                  </a:ext>
                </a:extLst>
              </p:cNvPr>
              <p:cNvGrpSpPr/>
              <p:nvPr/>
            </p:nvGrpSpPr>
            <p:grpSpPr>
              <a:xfrm>
                <a:off x="1464214" y="4970177"/>
                <a:ext cx="1021946" cy="1136999"/>
                <a:chOff x="7435023" y="3223419"/>
                <a:chExt cx="1438275" cy="1600200"/>
              </a:xfrm>
            </p:grpSpPr>
            <p:pic>
              <p:nvPicPr>
                <p:cNvPr id="50" name="Graphic 49">
                  <a:extLst>
                    <a:ext uri="{FF2B5EF4-FFF2-40B4-BE49-F238E27FC236}">
                      <a16:creationId xmlns:a16="http://schemas.microsoft.com/office/drawing/2014/main" id="{BDD40F2B-1129-A80D-4139-EECAF3C68456}"/>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7435023" y="3223419"/>
                  <a:ext cx="1438275" cy="1600200"/>
                </a:xfrm>
                <a:prstGeom prst="rect">
                  <a:avLst/>
                </a:prstGeom>
              </p:spPr>
            </p:pic>
            <p:pic>
              <p:nvPicPr>
                <p:cNvPr id="51" name="Picture 50" descr="A green and red wire on a white surface&#10;&#10;AI-generated content may be incorrect.">
                  <a:extLst>
                    <a:ext uri="{FF2B5EF4-FFF2-40B4-BE49-F238E27FC236}">
                      <a16:creationId xmlns:a16="http://schemas.microsoft.com/office/drawing/2014/main" id="{74F5D3EF-F850-C267-0E7C-9B78F974ECFA}"/>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577285" y="3315709"/>
                  <a:ext cx="1153753" cy="1384503"/>
                </a:xfrm>
                <a:prstGeom prst="rect">
                  <a:avLst/>
                </a:prstGeom>
              </p:spPr>
            </p:pic>
          </p:grpSp>
          <p:grpSp>
            <p:nvGrpSpPr>
              <p:cNvPr id="52" name="Group 51">
                <a:extLst>
                  <a:ext uri="{FF2B5EF4-FFF2-40B4-BE49-F238E27FC236}">
                    <a16:creationId xmlns:a16="http://schemas.microsoft.com/office/drawing/2014/main" id="{347495E1-C5F1-DA39-D226-76A46551C240}"/>
                  </a:ext>
                </a:extLst>
              </p:cNvPr>
              <p:cNvGrpSpPr/>
              <p:nvPr/>
            </p:nvGrpSpPr>
            <p:grpSpPr>
              <a:xfrm>
                <a:off x="2646928" y="4970177"/>
                <a:ext cx="1021946" cy="1136999"/>
                <a:chOff x="7923789" y="3747306"/>
                <a:chExt cx="1021946" cy="1136999"/>
              </a:xfrm>
            </p:grpSpPr>
            <p:pic>
              <p:nvPicPr>
                <p:cNvPr id="53" name="Graphic 52">
                  <a:extLst>
                    <a:ext uri="{FF2B5EF4-FFF2-40B4-BE49-F238E27FC236}">
                      <a16:creationId xmlns:a16="http://schemas.microsoft.com/office/drawing/2014/main" id="{2788285F-DE81-2C2D-B30A-5772F39C0FE0}"/>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7923789" y="3747306"/>
                  <a:ext cx="1021946" cy="1136999"/>
                </a:xfrm>
                <a:prstGeom prst="rect">
                  <a:avLst/>
                </a:prstGeom>
              </p:spPr>
            </p:pic>
            <p:pic>
              <p:nvPicPr>
                <p:cNvPr id="54" name="Picture 53">
                  <a:extLst>
                    <a:ext uri="{FF2B5EF4-FFF2-40B4-BE49-F238E27FC236}">
                      <a16:creationId xmlns:a16="http://schemas.microsoft.com/office/drawing/2014/main" id="{18EB2410-3D18-7110-1EBA-10F08E55D45A}"/>
                    </a:ext>
                  </a:extLst>
                </p:cNvPr>
                <p:cNvPicPr>
                  <a:picLocks noChangeAspect="1"/>
                </p:cNvPicPr>
                <p:nvPr/>
              </p:nvPicPr>
              <p:blipFill>
                <a:blip r:embed="rId27">
                  <a:extLst>
                    <a:ext uri="{28A0092B-C50C-407E-A947-70E740481C1C}">
                      <a14:useLocalDpi xmlns:a14="http://schemas.microsoft.com/office/drawing/2010/main" val="0"/>
                    </a:ext>
                  </a:extLst>
                </a:blip>
                <a:srcRect/>
                <a:stretch/>
              </p:blipFill>
              <p:spPr>
                <a:xfrm>
                  <a:off x="8010288" y="3812885"/>
                  <a:ext cx="838200" cy="1005840"/>
                </a:xfrm>
                <a:prstGeom prst="rect">
                  <a:avLst/>
                </a:prstGeom>
              </p:spPr>
            </p:pic>
          </p:grpSp>
          <p:grpSp>
            <p:nvGrpSpPr>
              <p:cNvPr id="55" name="Group 54">
                <a:extLst>
                  <a:ext uri="{FF2B5EF4-FFF2-40B4-BE49-F238E27FC236}">
                    <a16:creationId xmlns:a16="http://schemas.microsoft.com/office/drawing/2014/main" id="{8EA1CE41-657C-91E2-9088-5CBCA428C124}"/>
                  </a:ext>
                </a:extLst>
              </p:cNvPr>
              <p:cNvGrpSpPr/>
              <p:nvPr/>
            </p:nvGrpSpPr>
            <p:grpSpPr>
              <a:xfrm>
                <a:off x="3836888" y="4970177"/>
                <a:ext cx="1021946" cy="1136999"/>
                <a:chOff x="7923789" y="3747306"/>
                <a:chExt cx="1021946" cy="1136999"/>
              </a:xfrm>
            </p:grpSpPr>
            <p:pic>
              <p:nvPicPr>
                <p:cNvPr id="56" name="Graphic 55">
                  <a:extLst>
                    <a:ext uri="{FF2B5EF4-FFF2-40B4-BE49-F238E27FC236}">
                      <a16:creationId xmlns:a16="http://schemas.microsoft.com/office/drawing/2014/main" id="{9D41118E-E424-AE06-CDE5-195725241ED7}"/>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7923789" y="3747306"/>
                  <a:ext cx="1021946" cy="1136999"/>
                </a:xfrm>
                <a:prstGeom prst="rect">
                  <a:avLst/>
                </a:prstGeom>
              </p:spPr>
            </p:pic>
            <p:pic>
              <p:nvPicPr>
                <p:cNvPr id="57" name="Picture 56">
                  <a:extLst>
                    <a:ext uri="{FF2B5EF4-FFF2-40B4-BE49-F238E27FC236}">
                      <a16:creationId xmlns:a16="http://schemas.microsoft.com/office/drawing/2014/main" id="{A0C16FCB-0587-DD93-1D60-C58C8A8A6E6B}"/>
                    </a:ext>
                  </a:extLst>
                </p:cNvPr>
                <p:cNvPicPr>
                  <a:picLocks noChangeAspect="1"/>
                </p:cNvPicPr>
                <p:nvPr/>
              </p:nvPicPr>
              <p:blipFill>
                <a:blip r:embed="rId28">
                  <a:extLst>
                    <a:ext uri="{28A0092B-C50C-407E-A947-70E740481C1C}">
                      <a14:useLocalDpi xmlns:a14="http://schemas.microsoft.com/office/drawing/2010/main" val="0"/>
                    </a:ext>
                  </a:extLst>
                </a:blip>
                <a:srcRect/>
                <a:stretch/>
              </p:blipFill>
              <p:spPr>
                <a:xfrm>
                  <a:off x="8010288" y="3812885"/>
                  <a:ext cx="838200" cy="1005840"/>
                </a:xfrm>
                <a:prstGeom prst="rect">
                  <a:avLst/>
                </a:prstGeom>
              </p:spPr>
            </p:pic>
          </p:grpSp>
        </p:grpSp>
      </p:grpSp>
      <p:grpSp>
        <p:nvGrpSpPr>
          <p:cNvPr id="102" name="Group 101">
            <a:extLst>
              <a:ext uri="{FF2B5EF4-FFF2-40B4-BE49-F238E27FC236}">
                <a16:creationId xmlns:a16="http://schemas.microsoft.com/office/drawing/2014/main" id="{4C38A8B7-DBAA-BAFB-E845-061D2BE1F081}"/>
              </a:ext>
            </a:extLst>
          </p:cNvPr>
          <p:cNvGrpSpPr/>
          <p:nvPr/>
        </p:nvGrpSpPr>
        <p:grpSpPr>
          <a:xfrm>
            <a:off x="6274734" y="4009237"/>
            <a:ext cx="4449594" cy="2328627"/>
            <a:chOff x="6274734" y="4009237"/>
            <a:chExt cx="4449594" cy="2328627"/>
          </a:xfrm>
        </p:grpSpPr>
        <p:sp>
          <p:nvSpPr>
            <p:cNvPr id="99" name="Rectangle 98">
              <a:extLst>
                <a:ext uri="{FF2B5EF4-FFF2-40B4-BE49-F238E27FC236}">
                  <a16:creationId xmlns:a16="http://schemas.microsoft.com/office/drawing/2014/main" id="{95404268-E7CD-B019-2F0F-B6FA84A49BE2}"/>
                </a:ext>
              </a:extLst>
            </p:cNvPr>
            <p:cNvSpPr/>
            <p:nvPr/>
          </p:nvSpPr>
          <p:spPr>
            <a:xfrm>
              <a:off x="6343342" y="4009237"/>
              <a:ext cx="4297412" cy="2328627"/>
            </a:xfrm>
            <a:prstGeom prst="rect">
              <a:avLst/>
            </a:prstGeom>
            <a:solidFill>
              <a:srgbClr val="E4E3DC"/>
            </a:solidFill>
            <a:ln w="9525">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a:extLst>
                <a:ext uri="{FF2B5EF4-FFF2-40B4-BE49-F238E27FC236}">
                  <a16:creationId xmlns:a16="http://schemas.microsoft.com/office/drawing/2014/main" id="{F6B4A6FA-7679-68D5-9FA8-57A003052DD7}"/>
                </a:ext>
              </a:extLst>
            </p:cNvPr>
            <p:cNvSpPr txBox="1"/>
            <p:nvPr/>
          </p:nvSpPr>
          <p:spPr>
            <a:xfrm>
              <a:off x="6723126" y="4022344"/>
              <a:ext cx="3522373" cy="430887"/>
            </a:xfrm>
            <a:prstGeom prst="rect">
              <a:avLst/>
            </a:prstGeom>
            <a:noFill/>
          </p:spPr>
          <p:txBody>
            <a:bodyPr wrap="square" rtlCol="0">
              <a:spAutoFit/>
            </a:bodyPr>
            <a:lstStyle/>
            <a:p>
              <a:pPr algn="ctr"/>
              <a:r>
                <a:rPr lang="en-US" sz="2200" dirty="0"/>
                <a:t>Correlation Operators</a:t>
              </a:r>
            </a:p>
          </p:txBody>
        </p:sp>
        <p:sp>
          <p:nvSpPr>
            <p:cNvPr id="48" name="TextBox 47">
              <a:extLst>
                <a:ext uri="{FF2B5EF4-FFF2-40B4-BE49-F238E27FC236}">
                  <a16:creationId xmlns:a16="http://schemas.microsoft.com/office/drawing/2014/main" id="{E1CE8466-E75F-10C2-8410-C0E3D56C06E4}"/>
                </a:ext>
              </a:extLst>
            </p:cNvPr>
            <p:cNvSpPr txBox="1"/>
            <p:nvPr/>
          </p:nvSpPr>
          <p:spPr>
            <a:xfrm>
              <a:off x="6274734" y="5868524"/>
              <a:ext cx="4449594" cy="430887"/>
            </a:xfrm>
            <a:prstGeom prst="rect">
              <a:avLst/>
            </a:prstGeom>
            <a:noFill/>
          </p:spPr>
          <p:txBody>
            <a:bodyPr wrap="square" rtlCol="0">
              <a:spAutoFit/>
            </a:bodyPr>
            <a:lstStyle/>
            <a:p>
              <a:pPr algn="ctr"/>
              <a:r>
                <a:rPr lang="en-US" sz="2200" i="1" dirty="0"/>
                <a:t>Determinantal Point Process Loss</a:t>
              </a:r>
            </a:p>
          </p:txBody>
        </p:sp>
        <p:grpSp>
          <p:nvGrpSpPr>
            <p:cNvPr id="66" name="Group 65">
              <a:extLst>
                <a:ext uri="{FF2B5EF4-FFF2-40B4-BE49-F238E27FC236}">
                  <a16:creationId xmlns:a16="http://schemas.microsoft.com/office/drawing/2014/main" id="{739E619E-E11D-E758-2928-30CAC5A0CC6C}"/>
                </a:ext>
              </a:extLst>
            </p:cNvPr>
            <p:cNvGrpSpPr/>
            <p:nvPr/>
          </p:nvGrpSpPr>
          <p:grpSpPr>
            <a:xfrm>
              <a:off x="7378360" y="4592378"/>
              <a:ext cx="2211906" cy="1136999"/>
              <a:chOff x="6904967" y="4984354"/>
              <a:chExt cx="2211906" cy="1136999"/>
            </a:xfrm>
          </p:grpSpPr>
          <p:grpSp>
            <p:nvGrpSpPr>
              <p:cNvPr id="58" name="Group 57">
                <a:extLst>
                  <a:ext uri="{FF2B5EF4-FFF2-40B4-BE49-F238E27FC236}">
                    <a16:creationId xmlns:a16="http://schemas.microsoft.com/office/drawing/2014/main" id="{52597E07-86FC-FE1E-5E67-C1ED1BB1E1F0}"/>
                  </a:ext>
                </a:extLst>
              </p:cNvPr>
              <p:cNvGrpSpPr/>
              <p:nvPr/>
            </p:nvGrpSpPr>
            <p:grpSpPr>
              <a:xfrm>
                <a:off x="6904967" y="4984354"/>
                <a:ext cx="1021946" cy="1136999"/>
                <a:chOff x="7923789" y="3747306"/>
                <a:chExt cx="1021946" cy="1136999"/>
              </a:xfrm>
            </p:grpSpPr>
            <p:pic>
              <p:nvPicPr>
                <p:cNvPr id="59" name="Graphic 58">
                  <a:extLst>
                    <a:ext uri="{FF2B5EF4-FFF2-40B4-BE49-F238E27FC236}">
                      <a16:creationId xmlns:a16="http://schemas.microsoft.com/office/drawing/2014/main" id="{5D06ECA3-8FD5-7BE5-DECA-47DD7932AF6D}"/>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7923789" y="3747306"/>
                  <a:ext cx="1021946" cy="1136999"/>
                </a:xfrm>
                <a:prstGeom prst="rect">
                  <a:avLst/>
                </a:prstGeom>
              </p:spPr>
            </p:pic>
            <p:pic>
              <p:nvPicPr>
                <p:cNvPr id="60" name="Picture 59">
                  <a:extLst>
                    <a:ext uri="{FF2B5EF4-FFF2-40B4-BE49-F238E27FC236}">
                      <a16:creationId xmlns:a16="http://schemas.microsoft.com/office/drawing/2014/main" id="{626995AE-9214-5955-0CCD-5CDF5690C158}"/>
                    </a:ext>
                  </a:extLst>
                </p:cNvPr>
                <p:cNvPicPr>
                  <a:picLocks noChangeAspect="1"/>
                </p:cNvPicPr>
                <p:nvPr/>
              </p:nvPicPr>
              <p:blipFill>
                <a:blip r:embed="rId29">
                  <a:extLst>
                    <a:ext uri="{28A0092B-C50C-407E-A947-70E740481C1C}">
                      <a14:useLocalDpi xmlns:a14="http://schemas.microsoft.com/office/drawing/2010/main" val="0"/>
                    </a:ext>
                  </a:extLst>
                </a:blip>
                <a:srcRect/>
                <a:stretch/>
              </p:blipFill>
              <p:spPr>
                <a:xfrm>
                  <a:off x="8010288" y="3812885"/>
                  <a:ext cx="838200" cy="1005840"/>
                </a:xfrm>
                <a:prstGeom prst="rect">
                  <a:avLst/>
                </a:prstGeom>
              </p:spPr>
            </p:pic>
          </p:grpSp>
          <p:grpSp>
            <p:nvGrpSpPr>
              <p:cNvPr id="61" name="Group 60">
                <a:extLst>
                  <a:ext uri="{FF2B5EF4-FFF2-40B4-BE49-F238E27FC236}">
                    <a16:creationId xmlns:a16="http://schemas.microsoft.com/office/drawing/2014/main" id="{04720D35-8264-3F8C-6C95-08600497EBDC}"/>
                  </a:ext>
                </a:extLst>
              </p:cNvPr>
              <p:cNvGrpSpPr/>
              <p:nvPr/>
            </p:nvGrpSpPr>
            <p:grpSpPr>
              <a:xfrm>
                <a:off x="8094927" y="4984354"/>
                <a:ext cx="1021946" cy="1136999"/>
                <a:chOff x="7923789" y="3747306"/>
                <a:chExt cx="1021946" cy="1136999"/>
              </a:xfrm>
            </p:grpSpPr>
            <p:pic>
              <p:nvPicPr>
                <p:cNvPr id="62" name="Graphic 61">
                  <a:extLst>
                    <a:ext uri="{FF2B5EF4-FFF2-40B4-BE49-F238E27FC236}">
                      <a16:creationId xmlns:a16="http://schemas.microsoft.com/office/drawing/2014/main" id="{C3A919DD-836E-2265-65EB-F11E11A02C63}"/>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7923789" y="3747306"/>
                  <a:ext cx="1021946" cy="1136999"/>
                </a:xfrm>
                <a:prstGeom prst="rect">
                  <a:avLst/>
                </a:prstGeom>
              </p:spPr>
            </p:pic>
            <p:pic>
              <p:nvPicPr>
                <p:cNvPr id="63" name="Picture 62">
                  <a:extLst>
                    <a:ext uri="{FF2B5EF4-FFF2-40B4-BE49-F238E27FC236}">
                      <a16:creationId xmlns:a16="http://schemas.microsoft.com/office/drawing/2014/main" id="{2902BC6B-0F62-CFBA-939F-AC0368A15E98}"/>
                    </a:ext>
                  </a:extLst>
                </p:cNvPr>
                <p:cNvPicPr>
                  <a:picLocks noChangeAspect="1"/>
                </p:cNvPicPr>
                <p:nvPr/>
              </p:nvPicPr>
              <p:blipFill>
                <a:blip r:embed="rId30">
                  <a:extLst>
                    <a:ext uri="{28A0092B-C50C-407E-A947-70E740481C1C}">
                      <a14:useLocalDpi xmlns:a14="http://schemas.microsoft.com/office/drawing/2010/main" val="0"/>
                    </a:ext>
                  </a:extLst>
                </a:blip>
                <a:srcRect/>
                <a:stretch/>
              </p:blipFill>
              <p:spPr>
                <a:xfrm>
                  <a:off x="8010288" y="3812885"/>
                  <a:ext cx="838200" cy="1005840"/>
                </a:xfrm>
                <a:prstGeom prst="rect">
                  <a:avLst/>
                </a:prstGeom>
              </p:spPr>
            </p:pic>
          </p:grpSp>
        </p:grpSp>
      </p:grpSp>
    </p:spTree>
    <p:custDataLst>
      <p:tags r:id="rId1"/>
    </p:custDataLst>
    <p:extLst>
      <p:ext uri="{BB962C8B-B14F-4D97-AF65-F5344CB8AC3E}">
        <p14:creationId xmlns:p14="http://schemas.microsoft.com/office/powerpoint/2010/main" val="337628651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5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
                                        </p:tgtEl>
                                        <p:attrNameLst>
                                          <p:attrName>style.visibility</p:attrName>
                                        </p:attrNameLst>
                                      </p:cBhvr>
                                      <p:to>
                                        <p:strVal val="visible"/>
                                      </p:to>
                                    </p:set>
                                    <p:animEffect transition="in" filter="fade">
                                      <p:cBhvr>
                                        <p:cTn id="12"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62D39-EFB1-1C07-5457-60EEE5408AA7}"/>
              </a:ext>
            </a:extLst>
          </p:cNvPr>
          <p:cNvSpPr>
            <a:spLocks noGrp="1"/>
          </p:cNvSpPr>
          <p:nvPr>
            <p:ph type="title"/>
          </p:nvPr>
        </p:nvSpPr>
        <p:spPr/>
        <p:txBody>
          <a:bodyPr/>
          <a:lstStyle/>
          <a:p>
            <a:r>
              <a:rPr lang="en-US" dirty="0"/>
              <a:t>Hair Reconstruction</a:t>
            </a:r>
          </a:p>
        </p:txBody>
      </p:sp>
      <p:sp>
        <p:nvSpPr>
          <p:cNvPr id="4" name="Slide Number Placeholder 3">
            <a:extLst>
              <a:ext uri="{FF2B5EF4-FFF2-40B4-BE49-F238E27FC236}">
                <a16:creationId xmlns:a16="http://schemas.microsoft.com/office/drawing/2014/main" id="{58793C99-D1B3-91E0-180D-80218D8613ED}"/>
              </a:ext>
            </a:extLst>
          </p:cNvPr>
          <p:cNvSpPr>
            <a:spLocks noGrp="1"/>
          </p:cNvSpPr>
          <p:nvPr>
            <p:ph type="sldNum" sz="quarter" idx="12"/>
          </p:nvPr>
        </p:nvSpPr>
        <p:spPr/>
        <p:txBody>
          <a:bodyPr/>
          <a:lstStyle/>
          <a:p>
            <a:fld id="{42F90245-33E3-4084-9340-EB643E9E9AF0}" type="slidenum">
              <a:rPr lang="en-US" sz="2200" smtClean="0"/>
              <a:t>2</a:t>
            </a:fld>
            <a:endParaRPr lang="en-US" sz="2200" dirty="0"/>
          </a:p>
        </p:txBody>
      </p:sp>
      <p:pic>
        <p:nvPicPr>
          <p:cNvPr id="33" name="Picture 32">
            <a:extLst>
              <a:ext uri="{FF2B5EF4-FFF2-40B4-BE49-F238E27FC236}">
                <a16:creationId xmlns:a16="http://schemas.microsoft.com/office/drawing/2014/main" id="{4935F38B-EACA-1039-41F2-CA9A13BF761B}"/>
              </a:ext>
            </a:extLst>
          </p:cNvPr>
          <p:cNvPicPr>
            <a:picLocks noChangeAspect="1"/>
          </p:cNvPicPr>
          <p:nvPr/>
        </p:nvPicPr>
        <p:blipFill>
          <a:blip r:embed="rId4"/>
          <a:srcRect l="3430" t="10348" r="5070" b="36321"/>
          <a:stretch>
            <a:fillRect/>
          </a:stretch>
        </p:blipFill>
        <p:spPr>
          <a:xfrm>
            <a:off x="1393820" y="1690688"/>
            <a:ext cx="3583490" cy="3713162"/>
          </a:xfrm>
          <a:prstGeom prst="rect">
            <a:avLst/>
          </a:prstGeom>
          <a:ln>
            <a:solidFill>
              <a:schemeClr val="bg1"/>
            </a:solidFill>
          </a:ln>
          <a:effectLst>
            <a:outerShdw blurRad="50800" dist="38100" dir="2700000" algn="tl" rotWithShape="0">
              <a:prstClr val="black">
                <a:alpha val="40000"/>
              </a:prstClr>
            </a:outerShdw>
          </a:effectLst>
        </p:spPr>
      </p:pic>
      <p:pic>
        <p:nvPicPr>
          <p:cNvPr id="34" name="Picture 33">
            <a:extLst>
              <a:ext uri="{FF2B5EF4-FFF2-40B4-BE49-F238E27FC236}">
                <a16:creationId xmlns:a16="http://schemas.microsoft.com/office/drawing/2014/main" id="{DD4EC812-865B-407D-F7D8-4869C8F16446}"/>
              </a:ext>
            </a:extLst>
          </p:cNvPr>
          <p:cNvPicPr>
            <a:picLocks noChangeAspect="1"/>
          </p:cNvPicPr>
          <p:nvPr/>
        </p:nvPicPr>
        <p:blipFill>
          <a:blip r:embed="rId4"/>
          <a:srcRect l="3430" t="10348" r="5070" b="36321"/>
          <a:stretch>
            <a:fillRect/>
          </a:stretch>
        </p:blipFill>
        <p:spPr>
          <a:xfrm>
            <a:off x="1546220" y="1843088"/>
            <a:ext cx="3583490" cy="3713162"/>
          </a:xfrm>
          <a:prstGeom prst="rect">
            <a:avLst/>
          </a:prstGeom>
          <a:ln>
            <a:solidFill>
              <a:schemeClr val="bg1"/>
            </a:solidFill>
          </a:ln>
          <a:effectLst>
            <a:outerShdw blurRad="50800" dist="38100" dir="2700000" algn="tl" rotWithShape="0">
              <a:prstClr val="black">
                <a:alpha val="40000"/>
              </a:prstClr>
            </a:outerShdw>
          </a:effectLst>
        </p:spPr>
      </p:pic>
      <p:pic>
        <p:nvPicPr>
          <p:cNvPr id="35" name="Picture 34">
            <a:extLst>
              <a:ext uri="{FF2B5EF4-FFF2-40B4-BE49-F238E27FC236}">
                <a16:creationId xmlns:a16="http://schemas.microsoft.com/office/drawing/2014/main" id="{E58439B0-0D1A-BDC5-1F0B-F9AD1CF9E588}"/>
              </a:ext>
            </a:extLst>
          </p:cNvPr>
          <p:cNvPicPr>
            <a:picLocks noChangeAspect="1"/>
          </p:cNvPicPr>
          <p:nvPr/>
        </p:nvPicPr>
        <p:blipFill>
          <a:blip r:embed="rId4"/>
          <a:srcRect l="3430" t="10348" r="5070" b="36321"/>
          <a:stretch>
            <a:fillRect/>
          </a:stretch>
        </p:blipFill>
        <p:spPr>
          <a:xfrm>
            <a:off x="1698620" y="1995488"/>
            <a:ext cx="3583490" cy="3713162"/>
          </a:xfrm>
          <a:prstGeom prst="rect">
            <a:avLst/>
          </a:prstGeom>
          <a:ln>
            <a:solidFill>
              <a:schemeClr val="bg1"/>
            </a:solidFill>
          </a:ln>
          <a:effectLst>
            <a:outerShdw blurRad="50800" dist="38100" dir="2700000" algn="tl" rotWithShape="0">
              <a:prstClr val="black">
                <a:alpha val="40000"/>
              </a:prstClr>
            </a:outerShdw>
          </a:effectLst>
        </p:spPr>
      </p:pic>
      <p:sp>
        <p:nvSpPr>
          <p:cNvPr id="39" name="TextBox 38">
            <a:extLst>
              <a:ext uri="{FF2B5EF4-FFF2-40B4-BE49-F238E27FC236}">
                <a16:creationId xmlns:a16="http://schemas.microsoft.com/office/drawing/2014/main" id="{2F1D9130-E409-C514-D4FB-E021B25FAE32}"/>
              </a:ext>
            </a:extLst>
          </p:cNvPr>
          <p:cNvSpPr txBox="1"/>
          <p:nvPr/>
        </p:nvSpPr>
        <p:spPr>
          <a:xfrm>
            <a:off x="2364419" y="5861050"/>
            <a:ext cx="1947091" cy="461665"/>
          </a:xfrm>
          <a:prstGeom prst="rect">
            <a:avLst/>
          </a:prstGeom>
          <a:noFill/>
        </p:spPr>
        <p:txBody>
          <a:bodyPr wrap="square" rtlCol="0">
            <a:spAutoFit/>
          </a:bodyPr>
          <a:lstStyle/>
          <a:p>
            <a:pPr algn="ctr"/>
            <a:r>
              <a:rPr lang="en-US" sz="2400" dirty="0"/>
              <a:t>Video</a:t>
            </a:r>
          </a:p>
        </p:txBody>
      </p:sp>
      <p:sp>
        <p:nvSpPr>
          <p:cNvPr id="38" name="Arrow: Right 37">
            <a:extLst>
              <a:ext uri="{FF2B5EF4-FFF2-40B4-BE49-F238E27FC236}">
                <a16:creationId xmlns:a16="http://schemas.microsoft.com/office/drawing/2014/main" id="{250B6778-FCB4-71FC-1032-0B0CE94AE9F4}"/>
              </a:ext>
            </a:extLst>
          </p:cNvPr>
          <p:cNvSpPr/>
          <p:nvPr/>
        </p:nvSpPr>
        <p:spPr>
          <a:xfrm>
            <a:off x="5780251" y="3585454"/>
            <a:ext cx="1193110" cy="533229"/>
          </a:xfrm>
          <a:prstGeom prst="rightArrow">
            <a:avLst>
              <a:gd name="adj1" fmla="val 40473"/>
              <a:gd name="adj2" fmla="val 50000"/>
            </a:avLst>
          </a:prstGeom>
          <a:solidFill>
            <a:srgbClr val="ACA79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89DDD485-C6E7-E6A6-6972-7837E34123E7}"/>
              </a:ext>
            </a:extLst>
          </p:cNvPr>
          <p:cNvGrpSpPr/>
          <p:nvPr/>
        </p:nvGrpSpPr>
        <p:grpSpPr>
          <a:xfrm>
            <a:off x="7471504" y="1995488"/>
            <a:ext cx="3326675" cy="4327226"/>
            <a:chOff x="7471504" y="1995488"/>
            <a:chExt cx="3326675" cy="4327226"/>
          </a:xfrm>
        </p:grpSpPr>
        <p:pic>
          <p:nvPicPr>
            <p:cNvPr id="18" name="Picture 17">
              <a:extLst>
                <a:ext uri="{FF2B5EF4-FFF2-40B4-BE49-F238E27FC236}">
                  <a16:creationId xmlns:a16="http://schemas.microsoft.com/office/drawing/2014/main" id="{8C24ADD7-E89D-FD9F-3B6C-E678AF114266}"/>
                </a:ext>
              </a:extLst>
            </p:cNvPr>
            <p:cNvPicPr>
              <a:picLocks noChangeAspect="1"/>
            </p:cNvPicPr>
            <p:nvPr/>
          </p:nvPicPr>
          <p:blipFill>
            <a:blip r:embed="rId5"/>
            <a:srcRect b="37188"/>
            <a:stretch>
              <a:fillRect/>
            </a:stretch>
          </p:blipFill>
          <p:spPr>
            <a:xfrm>
              <a:off x="7471504" y="1995488"/>
              <a:ext cx="3326675" cy="3713162"/>
            </a:xfrm>
            <a:prstGeom prst="rect">
              <a:avLst/>
            </a:prstGeom>
            <a:ln>
              <a:solidFill>
                <a:schemeClr val="bg1"/>
              </a:solidFill>
            </a:ln>
            <a:effectLst>
              <a:outerShdw blurRad="50800" dist="38100" dir="2700000" algn="tl" rotWithShape="0">
                <a:prstClr val="black">
                  <a:alpha val="40000"/>
                </a:prstClr>
              </a:outerShdw>
            </a:effectLst>
          </p:spPr>
        </p:pic>
        <p:sp>
          <p:nvSpPr>
            <p:cNvPr id="40" name="TextBox 39">
              <a:extLst>
                <a:ext uri="{FF2B5EF4-FFF2-40B4-BE49-F238E27FC236}">
                  <a16:creationId xmlns:a16="http://schemas.microsoft.com/office/drawing/2014/main" id="{18DB821F-0DAB-ECDD-0DDB-9A7948AF1812}"/>
                </a:ext>
              </a:extLst>
            </p:cNvPr>
            <p:cNvSpPr txBox="1"/>
            <p:nvPr/>
          </p:nvSpPr>
          <p:spPr>
            <a:xfrm>
              <a:off x="7951338" y="5861049"/>
              <a:ext cx="2367005" cy="461665"/>
            </a:xfrm>
            <a:prstGeom prst="rect">
              <a:avLst/>
            </a:prstGeom>
            <a:noFill/>
          </p:spPr>
          <p:txBody>
            <a:bodyPr wrap="square" rtlCol="0">
              <a:spAutoFit/>
            </a:bodyPr>
            <a:lstStyle/>
            <a:p>
              <a:pPr algn="ctr"/>
              <a:r>
                <a:rPr lang="en-US" sz="2400" dirty="0"/>
                <a:t>3D Hair Strands</a:t>
              </a:r>
            </a:p>
          </p:txBody>
        </p:sp>
      </p:grpSp>
    </p:spTree>
    <p:custDataLst>
      <p:tags r:id="rId1"/>
    </p:custDataLst>
    <p:extLst>
      <p:ext uri="{BB962C8B-B14F-4D97-AF65-F5344CB8AC3E}">
        <p14:creationId xmlns:p14="http://schemas.microsoft.com/office/powerpoint/2010/main" val="3694726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500"/>
                                        <p:tgtEl>
                                          <p:spTgt spid="38"/>
                                        </p:tgtEl>
                                      </p:cBhvr>
                                    </p:animEffect>
                                  </p:childTnLst>
                                </p:cTn>
                              </p:par>
                              <p:par>
                                <p:cTn id="19" presetID="10" presetClass="entr" presetSubtype="0"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fade">
                                      <p:cBhvr>
                                        <p:cTn id="2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3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B88FA-3391-CC22-7C39-0F946E9D37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E6DB11-71C4-155E-AA7D-41B962C69EA4}"/>
              </a:ext>
            </a:extLst>
          </p:cNvPr>
          <p:cNvSpPr>
            <a:spLocks noGrp="1"/>
          </p:cNvSpPr>
          <p:nvPr>
            <p:ph type="title"/>
          </p:nvPr>
        </p:nvSpPr>
        <p:spPr/>
        <p:txBody>
          <a:bodyPr/>
          <a:lstStyle/>
          <a:p>
            <a:r>
              <a:rPr lang="en-US" dirty="0"/>
              <a:t>Results: Our Loss Gives Accurate Parameters</a:t>
            </a:r>
          </a:p>
        </p:txBody>
      </p:sp>
      <p:sp>
        <p:nvSpPr>
          <p:cNvPr id="4" name="Slide Number Placeholder 3">
            <a:extLst>
              <a:ext uri="{FF2B5EF4-FFF2-40B4-BE49-F238E27FC236}">
                <a16:creationId xmlns:a16="http://schemas.microsoft.com/office/drawing/2014/main" id="{CB632BC1-B297-57FC-CE88-F61FAA5A8A18}"/>
              </a:ext>
            </a:extLst>
          </p:cNvPr>
          <p:cNvSpPr>
            <a:spLocks noGrp="1"/>
          </p:cNvSpPr>
          <p:nvPr>
            <p:ph type="sldNum" sz="quarter" idx="12"/>
          </p:nvPr>
        </p:nvSpPr>
        <p:spPr/>
        <p:txBody>
          <a:bodyPr/>
          <a:lstStyle/>
          <a:p>
            <a:fld id="{42F90245-33E3-4084-9340-EB643E9E9AF0}" type="slidenum">
              <a:rPr lang="en-US" sz="2200" smtClean="0"/>
              <a:t>20</a:t>
            </a:fld>
            <a:endParaRPr lang="en-US" sz="2200" dirty="0"/>
          </a:p>
        </p:txBody>
      </p:sp>
      <p:grpSp>
        <p:nvGrpSpPr>
          <p:cNvPr id="25" name="Group 24">
            <a:extLst>
              <a:ext uri="{FF2B5EF4-FFF2-40B4-BE49-F238E27FC236}">
                <a16:creationId xmlns:a16="http://schemas.microsoft.com/office/drawing/2014/main" id="{2B772F9D-3F01-374A-7EA3-650891596F64}"/>
              </a:ext>
            </a:extLst>
          </p:cNvPr>
          <p:cNvGrpSpPr/>
          <p:nvPr/>
        </p:nvGrpSpPr>
        <p:grpSpPr>
          <a:xfrm>
            <a:off x="1819548" y="1600199"/>
            <a:ext cx="8416784" cy="4301956"/>
            <a:chOff x="2891943" y="1199377"/>
            <a:chExt cx="6468603" cy="3306208"/>
          </a:xfrm>
          <a:effectLst>
            <a:outerShdw blurRad="50800" dist="38100" dir="2700000" algn="tl" rotWithShape="0">
              <a:prstClr val="black">
                <a:alpha val="40000"/>
              </a:prstClr>
            </a:outerShdw>
          </a:effectLst>
        </p:grpSpPr>
        <p:pic>
          <p:nvPicPr>
            <p:cNvPr id="11" name="Picture 10">
              <a:extLst>
                <a:ext uri="{FF2B5EF4-FFF2-40B4-BE49-F238E27FC236}">
                  <a16:creationId xmlns:a16="http://schemas.microsoft.com/office/drawing/2014/main" id="{9439A449-FC93-5859-BDBC-4B40F515624E}"/>
                </a:ext>
              </a:extLst>
            </p:cNvPr>
            <p:cNvPicPr>
              <a:picLocks noChangeAspect="1"/>
            </p:cNvPicPr>
            <p:nvPr/>
          </p:nvPicPr>
          <p:blipFill>
            <a:blip r:embed="rId4"/>
            <a:srcRect l="22945" t="19101" r="38877" b="18521"/>
            <a:stretch>
              <a:fillRect/>
            </a:stretch>
          </p:blipFill>
          <p:spPr>
            <a:xfrm>
              <a:off x="5114445" y="1199377"/>
              <a:ext cx="2023601" cy="3306207"/>
            </a:xfrm>
            <a:prstGeom prst="rect">
              <a:avLst/>
            </a:prstGeom>
            <a:ln>
              <a:solidFill>
                <a:schemeClr val="bg1"/>
              </a:solidFill>
            </a:ln>
          </p:spPr>
        </p:pic>
        <p:pic>
          <p:nvPicPr>
            <p:cNvPr id="13" name="Picture 12">
              <a:extLst>
                <a:ext uri="{FF2B5EF4-FFF2-40B4-BE49-F238E27FC236}">
                  <a16:creationId xmlns:a16="http://schemas.microsoft.com/office/drawing/2014/main" id="{16513EF6-54EC-4A01-AE11-E9408ABF8DC6}"/>
                </a:ext>
              </a:extLst>
            </p:cNvPr>
            <p:cNvPicPr>
              <a:picLocks noChangeAspect="1"/>
            </p:cNvPicPr>
            <p:nvPr/>
          </p:nvPicPr>
          <p:blipFill>
            <a:blip r:embed="rId5"/>
            <a:srcRect l="22945" t="19101" r="38877" b="18521"/>
            <a:stretch>
              <a:fillRect/>
            </a:stretch>
          </p:blipFill>
          <p:spPr>
            <a:xfrm>
              <a:off x="7336945" y="1199377"/>
              <a:ext cx="2023601" cy="3306207"/>
            </a:xfrm>
            <a:prstGeom prst="rect">
              <a:avLst/>
            </a:prstGeom>
            <a:ln>
              <a:solidFill>
                <a:schemeClr val="bg1"/>
              </a:solidFill>
            </a:ln>
          </p:spPr>
        </p:pic>
        <p:pic>
          <p:nvPicPr>
            <p:cNvPr id="15" name="Picture 14">
              <a:extLst>
                <a:ext uri="{FF2B5EF4-FFF2-40B4-BE49-F238E27FC236}">
                  <a16:creationId xmlns:a16="http://schemas.microsoft.com/office/drawing/2014/main" id="{A9B52E29-8705-C26E-8B10-98823D5FA37E}"/>
                </a:ext>
              </a:extLst>
            </p:cNvPr>
            <p:cNvPicPr>
              <a:picLocks noChangeAspect="1"/>
            </p:cNvPicPr>
            <p:nvPr/>
          </p:nvPicPr>
          <p:blipFill>
            <a:blip r:embed="rId6"/>
            <a:srcRect l="22945" t="19102" r="38876" b="18520"/>
            <a:stretch>
              <a:fillRect/>
            </a:stretch>
          </p:blipFill>
          <p:spPr>
            <a:xfrm>
              <a:off x="2891943" y="1199378"/>
              <a:ext cx="2023601" cy="3306207"/>
            </a:xfrm>
            <a:prstGeom prst="rect">
              <a:avLst/>
            </a:prstGeom>
            <a:ln>
              <a:solidFill>
                <a:schemeClr val="bg1"/>
              </a:solidFill>
            </a:ln>
          </p:spPr>
        </p:pic>
      </p:grpSp>
      <p:sp>
        <p:nvSpPr>
          <p:cNvPr id="8" name="TextBox 7">
            <a:extLst>
              <a:ext uri="{FF2B5EF4-FFF2-40B4-BE49-F238E27FC236}">
                <a16:creationId xmlns:a16="http://schemas.microsoft.com/office/drawing/2014/main" id="{2166AEEF-FEC7-C0C8-96DD-82326AF74E1B}"/>
              </a:ext>
            </a:extLst>
          </p:cNvPr>
          <p:cNvSpPr txBox="1"/>
          <p:nvPr/>
        </p:nvSpPr>
        <p:spPr>
          <a:xfrm>
            <a:off x="1696865" y="5947584"/>
            <a:ext cx="3014546" cy="523220"/>
          </a:xfrm>
          <a:prstGeom prst="rect">
            <a:avLst/>
          </a:prstGeom>
          <a:noFill/>
        </p:spPr>
        <p:txBody>
          <a:bodyPr wrap="square" rtlCol="0">
            <a:spAutoFit/>
          </a:bodyPr>
          <a:lstStyle/>
          <a:p>
            <a:pPr algn="ctr"/>
            <a:r>
              <a:rPr lang="en-US" sz="2800" dirty="0"/>
              <a:t>Target Groom</a:t>
            </a:r>
          </a:p>
        </p:txBody>
      </p:sp>
      <p:sp>
        <p:nvSpPr>
          <p:cNvPr id="9" name="TextBox 8">
            <a:extLst>
              <a:ext uri="{FF2B5EF4-FFF2-40B4-BE49-F238E27FC236}">
                <a16:creationId xmlns:a16="http://schemas.microsoft.com/office/drawing/2014/main" id="{EFCB2564-21BE-D1FA-EA6F-87597F21FC2C}"/>
              </a:ext>
            </a:extLst>
          </p:cNvPr>
          <p:cNvSpPr txBox="1"/>
          <p:nvPr/>
        </p:nvSpPr>
        <p:spPr>
          <a:xfrm>
            <a:off x="4588727" y="5958368"/>
            <a:ext cx="3014546" cy="523220"/>
          </a:xfrm>
          <a:prstGeom prst="rect">
            <a:avLst/>
          </a:prstGeom>
          <a:noFill/>
        </p:spPr>
        <p:txBody>
          <a:bodyPr wrap="square" rtlCol="0">
            <a:spAutoFit/>
          </a:bodyPr>
          <a:lstStyle/>
          <a:p>
            <a:pPr algn="ctr"/>
            <a:r>
              <a:rPr lang="en-US" sz="2800" dirty="0"/>
              <a:t>Our Groom</a:t>
            </a:r>
          </a:p>
        </p:txBody>
      </p:sp>
      <p:sp>
        <p:nvSpPr>
          <p:cNvPr id="10" name="TextBox 9">
            <a:extLst>
              <a:ext uri="{FF2B5EF4-FFF2-40B4-BE49-F238E27FC236}">
                <a16:creationId xmlns:a16="http://schemas.microsoft.com/office/drawing/2014/main" id="{5C14433C-FCC2-D910-A20F-34C96455E1E4}"/>
              </a:ext>
            </a:extLst>
          </p:cNvPr>
          <p:cNvSpPr txBox="1"/>
          <p:nvPr/>
        </p:nvSpPr>
        <p:spPr>
          <a:xfrm>
            <a:off x="7480588" y="5947584"/>
            <a:ext cx="3014546" cy="523220"/>
          </a:xfrm>
          <a:prstGeom prst="rect">
            <a:avLst/>
          </a:prstGeom>
          <a:noFill/>
        </p:spPr>
        <p:txBody>
          <a:bodyPr wrap="square" rtlCol="0">
            <a:spAutoFit/>
          </a:bodyPr>
          <a:lstStyle/>
          <a:p>
            <a:pPr algn="ctr"/>
            <a:r>
              <a:rPr lang="en-US" sz="2800" dirty="0"/>
              <a:t>Naïve Loss</a:t>
            </a:r>
          </a:p>
        </p:txBody>
      </p:sp>
      <p:sp>
        <p:nvSpPr>
          <p:cNvPr id="12" name="Oval 11">
            <a:extLst>
              <a:ext uri="{FF2B5EF4-FFF2-40B4-BE49-F238E27FC236}">
                <a16:creationId xmlns:a16="http://schemas.microsoft.com/office/drawing/2014/main" id="{1EDDEA1E-1469-E767-A909-518D9DB3CF50}"/>
              </a:ext>
            </a:extLst>
          </p:cNvPr>
          <p:cNvSpPr/>
          <p:nvPr/>
        </p:nvSpPr>
        <p:spPr>
          <a:xfrm rot="456253">
            <a:off x="1858867" y="3239572"/>
            <a:ext cx="1121425" cy="2656277"/>
          </a:xfrm>
          <a:prstGeom prst="ellipse">
            <a:avLst/>
          </a:prstGeom>
          <a:noFill/>
          <a:ln w="38100">
            <a:solidFill>
              <a:srgbClr val="FF62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BF4B5E7-AC42-98DA-69F2-86C35D10389A}"/>
              </a:ext>
            </a:extLst>
          </p:cNvPr>
          <p:cNvSpPr/>
          <p:nvPr/>
        </p:nvSpPr>
        <p:spPr>
          <a:xfrm rot="456253">
            <a:off x="4750729" y="3239572"/>
            <a:ext cx="1121425" cy="2656277"/>
          </a:xfrm>
          <a:prstGeom prst="ellipse">
            <a:avLst/>
          </a:prstGeom>
          <a:noFill/>
          <a:ln w="38100">
            <a:solidFill>
              <a:srgbClr val="FF62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8A9A33B0-E853-8A52-A84A-E9F8DBD67483}"/>
              </a:ext>
            </a:extLst>
          </p:cNvPr>
          <p:cNvSpPr/>
          <p:nvPr/>
        </p:nvSpPr>
        <p:spPr>
          <a:xfrm rot="456253">
            <a:off x="7642590" y="3239572"/>
            <a:ext cx="1121425" cy="2656277"/>
          </a:xfrm>
          <a:prstGeom prst="ellipse">
            <a:avLst/>
          </a:prstGeom>
          <a:noFill/>
          <a:ln w="38100">
            <a:solidFill>
              <a:srgbClr val="FF62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761412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6D785-2D1A-B3BE-A76A-15E0F84C4A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4347B5-8052-4E48-0703-E8A533FD242A}"/>
              </a:ext>
            </a:extLst>
          </p:cNvPr>
          <p:cNvSpPr>
            <a:spLocks noGrp="1"/>
          </p:cNvSpPr>
          <p:nvPr>
            <p:ph type="title"/>
          </p:nvPr>
        </p:nvSpPr>
        <p:spPr/>
        <p:txBody>
          <a:bodyPr/>
          <a:lstStyle/>
          <a:p>
            <a:r>
              <a:rPr lang="en-US" dirty="0"/>
              <a:t>Results: Our Loss Gives Accurate Guides</a:t>
            </a:r>
          </a:p>
        </p:txBody>
      </p:sp>
      <p:sp>
        <p:nvSpPr>
          <p:cNvPr id="4" name="Slide Number Placeholder 3">
            <a:extLst>
              <a:ext uri="{FF2B5EF4-FFF2-40B4-BE49-F238E27FC236}">
                <a16:creationId xmlns:a16="http://schemas.microsoft.com/office/drawing/2014/main" id="{4E7C6085-999E-1C71-7476-E47234A8D2BE}"/>
              </a:ext>
            </a:extLst>
          </p:cNvPr>
          <p:cNvSpPr>
            <a:spLocks noGrp="1"/>
          </p:cNvSpPr>
          <p:nvPr>
            <p:ph type="sldNum" sz="quarter" idx="12"/>
          </p:nvPr>
        </p:nvSpPr>
        <p:spPr/>
        <p:txBody>
          <a:bodyPr/>
          <a:lstStyle/>
          <a:p>
            <a:fld id="{42F90245-33E3-4084-9340-EB643E9E9AF0}" type="slidenum">
              <a:rPr lang="en-US" sz="2200" smtClean="0"/>
              <a:t>21</a:t>
            </a:fld>
            <a:endParaRPr lang="en-US" sz="2200" dirty="0"/>
          </a:p>
        </p:txBody>
      </p:sp>
      <p:grpSp>
        <p:nvGrpSpPr>
          <p:cNvPr id="26" name="Group 25">
            <a:extLst>
              <a:ext uri="{FF2B5EF4-FFF2-40B4-BE49-F238E27FC236}">
                <a16:creationId xmlns:a16="http://schemas.microsoft.com/office/drawing/2014/main" id="{6305AE84-07AD-BA57-8565-8DC37A330D8A}"/>
              </a:ext>
            </a:extLst>
          </p:cNvPr>
          <p:cNvGrpSpPr/>
          <p:nvPr/>
        </p:nvGrpSpPr>
        <p:grpSpPr>
          <a:xfrm>
            <a:off x="1902936" y="1834043"/>
            <a:ext cx="8386128" cy="3999081"/>
            <a:chOff x="327131" y="3547758"/>
            <a:chExt cx="6445041" cy="3073437"/>
          </a:xfrm>
          <a:effectLst>
            <a:outerShdw blurRad="50800" dist="38100" dir="2700000" algn="tl" rotWithShape="0">
              <a:prstClr val="black">
                <a:alpha val="40000"/>
              </a:prstClr>
            </a:outerShdw>
          </a:effectLst>
        </p:grpSpPr>
        <p:pic>
          <p:nvPicPr>
            <p:cNvPr id="27" name="Picture 26">
              <a:extLst>
                <a:ext uri="{FF2B5EF4-FFF2-40B4-BE49-F238E27FC236}">
                  <a16:creationId xmlns:a16="http://schemas.microsoft.com/office/drawing/2014/main" id="{43527725-E89A-C916-CB8F-2254AFE03DF7}"/>
                </a:ext>
              </a:extLst>
            </p:cNvPr>
            <p:cNvPicPr>
              <a:picLocks noChangeAspect="1"/>
            </p:cNvPicPr>
            <p:nvPr/>
          </p:nvPicPr>
          <p:blipFill>
            <a:blip r:embed="rId4"/>
            <a:srcRect l="38077" t="30722" r="27859" b="16931"/>
            <a:stretch>
              <a:fillRect/>
            </a:stretch>
          </p:blipFill>
          <p:spPr>
            <a:xfrm>
              <a:off x="327131" y="3547762"/>
              <a:ext cx="2000043" cy="3073433"/>
            </a:xfrm>
            <a:prstGeom prst="rect">
              <a:avLst/>
            </a:prstGeom>
            <a:ln>
              <a:solidFill>
                <a:schemeClr val="bg1"/>
              </a:solidFill>
            </a:ln>
          </p:spPr>
        </p:pic>
        <p:pic>
          <p:nvPicPr>
            <p:cNvPr id="28" name="Picture 27">
              <a:extLst>
                <a:ext uri="{FF2B5EF4-FFF2-40B4-BE49-F238E27FC236}">
                  <a16:creationId xmlns:a16="http://schemas.microsoft.com/office/drawing/2014/main" id="{E6D908D4-5289-7E03-DF61-E729964B00F5}"/>
                </a:ext>
              </a:extLst>
            </p:cNvPr>
            <p:cNvPicPr>
              <a:picLocks noChangeAspect="1"/>
            </p:cNvPicPr>
            <p:nvPr/>
          </p:nvPicPr>
          <p:blipFill>
            <a:blip r:embed="rId5"/>
            <a:srcRect l="38076" t="30720" r="27859" b="16934"/>
            <a:stretch>
              <a:fillRect/>
            </a:stretch>
          </p:blipFill>
          <p:spPr>
            <a:xfrm>
              <a:off x="2549631" y="3547758"/>
              <a:ext cx="2000043" cy="3073433"/>
            </a:xfrm>
            <a:prstGeom prst="rect">
              <a:avLst/>
            </a:prstGeom>
            <a:ln>
              <a:solidFill>
                <a:schemeClr val="bg1"/>
              </a:solidFill>
            </a:ln>
          </p:spPr>
        </p:pic>
        <p:pic>
          <p:nvPicPr>
            <p:cNvPr id="29" name="Picture 28">
              <a:extLst>
                <a:ext uri="{FF2B5EF4-FFF2-40B4-BE49-F238E27FC236}">
                  <a16:creationId xmlns:a16="http://schemas.microsoft.com/office/drawing/2014/main" id="{30C574E8-CCAD-46F4-7F37-93AACB7B3912}"/>
                </a:ext>
              </a:extLst>
            </p:cNvPr>
            <p:cNvPicPr>
              <a:picLocks noChangeAspect="1"/>
            </p:cNvPicPr>
            <p:nvPr/>
          </p:nvPicPr>
          <p:blipFill>
            <a:blip r:embed="rId6"/>
            <a:srcRect l="38076" t="30719" r="27859" b="16934"/>
            <a:stretch>
              <a:fillRect/>
            </a:stretch>
          </p:blipFill>
          <p:spPr>
            <a:xfrm>
              <a:off x="4772129" y="3547758"/>
              <a:ext cx="2000043" cy="3073433"/>
            </a:xfrm>
            <a:prstGeom prst="rect">
              <a:avLst/>
            </a:prstGeom>
            <a:ln>
              <a:solidFill>
                <a:schemeClr val="bg1"/>
              </a:solidFill>
            </a:ln>
          </p:spPr>
        </p:pic>
      </p:grpSp>
      <p:sp>
        <p:nvSpPr>
          <p:cNvPr id="30" name="TextBox 29">
            <a:extLst>
              <a:ext uri="{FF2B5EF4-FFF2-40B4-BE49-F238E27FC236}">
                <a16:creationId xmlns:a16="http://schemas.microsoft.com/office/drawing/2014/main" id="{DCD44207-904D-2893-B759-399DA447CA2C}"/>
              </a:ext>
            </a:extLst>
          </p:cNvPr>
          <p:cNvSpPr txBox="1"/>
          <p:nvPr/>
        </p:nvSpPr>
        <p:spPr>
          <a:xfrm>
            <a:off x="1696863" y="5951388"/>
            <a:ext cx="3014546" cy="523220"/>
          </a:xfrm>
          <a:prstGeom prst="rect">
            <a:avLst/>
          </a:prstGeom>
          <a:noFill/>
        </p:spPr>
        <p:txBody>
          <a:bodyPr wrap="square" rtlCol="0">
            <a:spAutoFit/>
          </a:bodyPr>
          <a:lstStyle/>
          <a:p>
            <a:pPr algn="ctr"/>
            <a:r>
              <a:rPr lang="en-US" sz="2800" dirty="0"/>
              <a:t>Target Guides</a:t>
            </a:r>
          </a:p>
        </p:txBody>
      </p:sp>
      <p:sp>
        <p:nvSpPr>
          <p:cNvPr id="31" name="TextBox 30">
            <a:extLst>
              <a:ext uri="{FF2B5EF4-FFF2-40B4-BE49-F238E27FC236}">
                <a16:creationId xmlns:a16="http://schemas.microsoft.com/office/drawing/2014/main" id="{79FB211C-B672-973B-478B-470DE36A0759}"/>
              </a:ext>
            </a:extLst>
          </p:cNvPr>
          <p:cNvSpPr txBox="1"/>
          <p:nvPr/>
        </p:nvSpPr>
        <p:spPr>
          <a:xfrm>
            <a:off x="4588725" y="5951384"/>
            <a:ext cx="3014546" cy="523220"/>
          </a:xfrm>
          <a:prstGeom prst="rect">
            <a:avLst/>
          </a:prstGeom>
          <a:noFill/>
        </p:spPr>
        <p:txBody>
          <a:bodyPr wrap="square" rtlCol="0">
            <a:spAutoFit/>
          </a:bodyPr>
          <a:lstStyle/>
          <a:p>
            <a:pPr algn="ctr"/>
            <a:r>
              <a:rPr lang="en-US" sz="2800" dirty="0"/>
              <a:t>Our Guides</a:t>
            </a:r>
          </a:p>
        </p:txBody>
      </p:sp>
      <p:sp>
        <p:nvSpPr>
          <p:cNvPr id="32" name="TextBox 31">
            <a:extLst>
              <a:ext uri="{FF2B5EF4-FFF2-40B4-BE49-F238E27FC236}">
                <a16:creationId xmlns:a16="http://schemas.microsoft.com/office/drawing/2014/main" id="{9F9E5097-6268-BA18-CD97-DFD25EEDC759}"/>
              </a:ext>
            </a:extLst>
          </p:cNvPr>
          <p:cNvSpPr txBox="1"/>
          <p:nvPr/>
        </p:nvSpPr>
        <p:spPr>
          <a:xfrm>
            <a:off x="7480589" y="5951380"/>
            <a:ext cx="3014546" cy="523220"/>
          </a:xfrm>
          <a:prstGeom prst="rect">
            <a:avLst/>
          </a:prstGeom>
          <a:noFill/>
        </p:spPr>
        <p:txBody>
          <a:bodyPr wrap="square" rtlCol="0">
            <a:spAutoFit/>
          </a:bodyPr>
          <a:lstStyle/>
          <a:p>
            <a:pPr algn="ctr"/>
            <a:r>
              <a:rPr lang="en-US" sz="2800" dirty="0"/>
              <a:t>Naïve Loss</a:t>
            </a:r>
          </a:p>
        </p:txBody>
      </p:sp>
      <p:sp>
        <p:nvSpPr>
          <p:cNvPr id="33" name="Oval 32">
            <a:extLst>
              <a:ext uri="{FF2B5EF4-FFF2-40B4-BE49-F238E27FC236}">
                <a16:creationId xmlns:a16="http://schemas.microsoft.com/office/drawing/2014/main" id="{DCE942BF-80F3-3F3E-A681-48EE44DC3FF2}"/>
              </a:ext>
            </a:extLst>
          </p:cNvPr>
          <p:cNvSpPr/>
          <p:nvPr/>
        </p:nvSpPr>
        <p:spPr>
          <a:xfrm rot="456253">
            <a:off x="3660543" y="2572402"/>
            <a:ext cx="1098552" cy="2602099"/>
          </a:xfrm>
          <a:prstGeom prst="ellipse">
            <a:avLst/>
          </a:prstGeom>
          <a:noFill/>
          <a:ln w="38100">
            <a:solidFill>
              <a:srgbClr val="FF62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28900A87-DC37-DADE-F789-84BB7545C53E}"/>
              </a:ext>
            </a:extLst>
          </p:cNvPr>
          <p:cNvSpPr/>
          <p:nvPr/>
        </p:nvSpPr>
        <p:spPr>
          <a:xfrm rot="456253">
            <a:off x="6552405" y="2572402"/>
            <a:ext cx="1098552" cy="2602099"/>
          </a:xfrm>
          <a:prstGeom prst="ellipse">
            <a:avLst/>
          </a:prstGeom>
          <a:noFill/>
          <a:ln w="38100">
            <a:solidFill>
              <a:srgbClr val="FF62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2AA2900C-2276-DA40-0FB8-E36B2E6E6F77}"/>
              </a:ext>
            </a:extLst>
          </p:cNvPr>
          <p:cNvSpPr/>
          <p:nvPr/>
        </p:nvSpPr>
        <p:spPr>
          <a:xfrm rot="456253">
            <a:off x="9444266" y="2572402"/>
            <a:ext cx="1098552" cy="2602099"/>
          </a:xfrm>
          <a:prstGeom prst="ellipse">
            <a:avLst/>
          </a:prstGeom>
          <a:noFill/>
          <a:ln w="38100">
            <a:solidFill>
              <a:srgbClr val="FF62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356652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A0223-A85B-C36E-0517-5D51B69AB880}"/>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B6F479FD-1E86-AB52-AE83-66B1EB24D8B6}"/>
              </a:ext>
            </a:extLst>
          </p:cNvPr>
          <p:cNvSpPr/>
          <p:nvPr/>
        </p:nvSpPr>
        <p:spPr>
          <a:xfrm>
            <a:off x="1082211" y="1489753"/>
            <a:ext cx="10027577" cy="4866597"/>
          </a:xfrm>
          <a:prstGeom prst="rect">
            <a:avLst/>
          </a:prstGeom>
          <a:ln>
            <a:solidFill>
              <a:schemeClr val="bg1"/>
            </a:solidFill>
          </a:ln>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51240D-D8E8-609D-875A-DFCC675A1B53}"/>
              </a:ext>
            </a:extLst>
          </p:cNvPr>
          <p:cNvSpPr>
            <a:spLocks noGrp="1"/>
          </p:cNvSpPr>
          <p:nvPr>
            <p:ph type="title"/>
          </p:nvPr>
        </p:nvSpPr>
        <p:spPr/>
        <p:txBody>
          <a:bodyPr/>
          <a:lstStyle/>
          <a:p>
            <a:r>
              <a:rPr lang="en-US" dirty="0"/>
              <a:t>Editing</a:t>
            </a:r>
          </a:p>
        </p:txBody>
      </p:sp>
      <p:sp>
        <p:nvSpPr>
          <p:cNvPr id="4" name="Slide Number Placeholder 3">
            <a:extLst>
              <a:ext uri="{FF2B5EF4-FFF2-40B4-BE49-F238E27FC236}">
                <a16:creationId xmlns:a16="http://schemas.microsoft.com/office/drawing/2014/main" id="{BE00337F-8DA8-9F5C-6B61-BA515081189C}"/>
              </a:ext>
            </a:extLst>
          </p:cNvPr>
          <p:cNvSpPr>
            <a:spLocks noGrp="1"/>
          </p:cNvSpPr>
          <p:nvPr>
            <p:ph type="sldNum" sz="quarter" idx="12"/>
          </p:nvPr>
        </p:nvSpPr>
        <p:spPr/>
        <p:txBody>
          <a:bodyPr/>
          <a:lstStyle/>
          <a:p>
            <a:fld id="{42F90245-33E3-4084-9340-EB643E9E9AF0}" type="slidenum">
              <a:rPr lang="en-US" sz="2200" smtClean="0"/>
              <a:t>22</a:t>
            </a:fld>
            <a:endParaRPr lang="en-US" sz="2200" dirty="0"/>
          </a:p>
        </p:txBody>
      </p:sp>
      <p:pic>
        <p:nvPicPr>
          <p:cNvPr id="7" name="iphg_operators_2x">
            <a:hlinkClick r:id="" action="ppaction://media"/>
            <a:extLst>
              <a:ext uri="{FF2B5EF4-FFF2-40B4-BE49-F238E27FC236}">
                <a16:creationId xmlns:a16="http://schemas.microsoft.com/office/drawing/2014/main" id="{301B1380-91A1-B8D8-06D1-84F4D8963792}"/>
              </a:ext>
            </a:extLst>
          </p:cNvPr>
          <p:cNvPicPr>
            <a:picLocks noChangeAspect="1"/>
          </p:cNvPicPr>
          <p:nvPr>
            <a:videoFile r:link="rId3"/>
            <p:extLst>
              <p:ext uri="{DAA4B4D4-6D71-4841-9C94-3DE7FCFB9230}">
                <p14:media xmlns:p14="http://schemas.microsoft.com/office/powerpoint/2010/main" r:embed="rId2"/>
              </p:ext>
            </p:extLst>
          </p:nvPr>
        </p:nvPicPr>
        <p:blipFill>
          <a:blip r:embed="rId6"/>
          <a:srcRect l="5810" t="16425" r="54180" b="5615"/>
          <a:stretch>
            <a:fillRect/>
          </a:stretch>
        </p:blipFill>
        <p:spPr>
          <a:xfrm>
            <a:off x="1151848" y="1874527"/>
            <a:ext cx="4012070" cy="4397375"/>
          </a:xfrm>
          <a:prstGeom prst="rect">
            <a:avLst/>
          </a:prstGeom>
        </p:spPr>
      </p:pic>
      <p:pic>
        <p:nvPicPr>
          <p:cNvPr id="10" name="iphg_operators_2x">
            <a:hlinkClick r:id="" action="ppaction://media"/>
            <a:extLst>
              <a:ext uri="{FF2B5EF4-FFF2-40B4-BE49-F238E27FC236}">
                <a16:creationId xmlns:a16="http://schemas.microsoft.com/office/drawing/2014/main" id="{8B044D2D-BA3C-8C1E-3CA9-D25FFEF653EE}"/>
              </a:ext>
            </a:extLst>
          </p:cNvPr>
          <p:cNvPicPr>
            <a:picLocks noChangeAspect="1"/>
          </p:cNvPicPr>
          <p:nvPr>
            <a:videoFile r:link="rId3"/>
            <p:extLst>
              <p:ext uri="{DAA4B4D4-6D71-4841-9C94-3DE7FCFB9230}">
                <p14:media xmlns:p14="http://schemas.microsoft.com/office/powerpoint/2010/main" r:embed="rId2"/>
              </p:ext>
            </p:extLst>
          </p:nvPr>
        </p:nvPicPr>
        <p:blipFill>
          <a:blip r:embed="rId6"/>
          <a:srcRect l="57903" t="16425" r="16008" b="15488"/>
          <a:stretch>
            <a:fillRect/>
          </a:stretch>
        </p:blipFill>
        <p:spPr>
          <a:xfrm>
            <a:off x="5097974" y="1874527"/>
            <a:ext cx="2616199" cy="3840473"/>
          </a:xfrm>
          <a:prstGeom prst="rect">
            <a:avLst/>
          </a:prstGeom>
        </p:spPr>
      </p:pic>
      <p:pic>
        <p:nvPicPr>
          <p:cNvPr id="11" name="iphg_operators_2x">
            <a:hlinkClick r:id="" action="ppaction://media"/>
            <a:extLst>
              <a:ext uri="{FF2B5EF4-FFF2-40B4-BE49-F238E27FC236}">
                <a16:creationId xmlns:a16="http://schemas.microsoft.com/office/drawing/2014/main" id="{AA87D5D6-0C5A-578E-1A87-F3FD5BC41B90}"/>
              </a:ext>
            </a:extLst>
          </p:cNvPr>
          <p:cNvPicPr>
            <a:picLocks noChangeAspect="1"/>
          </p:cNvPicPr>
          <p:nvPr>
            <a:videoFile r:link="rId3"/>
            <p:extLst>
              <p:ext uri="{DAA4B4D4-6D71-4841-9C94-3DE7FCFB9230}">
                <p14:media xmlns:p14="http://schemas.microsoft.com/office/powerpoint/2010/main" r:embed="rId2"/>
              </p:ext>
            </p:extLst>
          </p:nvPr>
        </p:nvPicPr>
        <p:blipFill>
          <a:blip r:embed="rId6"/>
          <a:srcRect l="57903" t="83805" r="16008" b="8727"/>
          <a:stretch>
            <a:fillRect/>
          </a:stretch>
        </p:blipFill>
        <p:spPr>
          <a:xfrm>
            <a:off x="6795782" y="5654189"/>
            <a:ext cx="2616199" cy="421241"/>
          </a:xfrm>
          <a:prstGeom prst="rect">
            <a:avLst/>
          </a:prstGeom>
        </p:spPr>
      </p:pic>
      <p:pic>
        <p:nvPicPr>
          <p:cNvPr id="12" name="iphg_operators_2x">
            <a:hlinkClick r:id="" action="ppaction://media"/>
            <a:extLst>
              <a:ext uri="{FF2B5EF4-FFF2-40B4-BE49-F238E27FC236}">
                <a16:creationId xmlns:a16="http://schemas.microsoft.com/office/drawing/2014/main" id="{E9E1CC5C-64A9-0AE8-EAA3-132F80673D1E}"/>
              </a:ext>
            </a:extLst>
          </p:cNvPr>
          <p:cNvPicPr>
            <a:picLocks noChangeAspect="1"/>
          </p:cNvPicPr>
          <p:nvPr>
            <a:videoFile r:link="rId3"/>
            <p:extLst>
              <p:ext uri="{DAA4B4D4-6D71-4841-9C94-3DE7FCFB9230}">
                <p14:media xmlns:p14="http://schemas.microsoft.com/office/powerpoint/2010/main" r:embed="rId2"/>
              </p:ext>
            </p:extLst>
          </p:nvPr>
        </p:nvPicPr>
        <p:blipFill>
          <a:blip r:embed="rId6"/>
          <a:srcRect l="59027" t="17696" r="27566" b="62309"/>
          <a:stretch>
            <a:fillRect/>
          </a:stretch>
        </p:blipFill>
        <p:spPr>
          <a:xfrm>
            <a:off x="8103881" y="2620423"/>
            <a:ext cx="2799795" cy="2348679"/>
          </a:xfrm>
          <a:prstGeom prst="rect">
            <a:avLst/>
          </a:prstGeom>
          <a:ln w="38100">
            <a:solidFill>
              <a:schemeClr val="bg1"/>
            </a:solidFill>
          </a:ln>
        </p:spPr>
      </p:pic>
    </p:spTree>
    <p:custDataLst>
      <p:tags r:id="rId1"/>
    </p:custDataLst>
    <p:extLst>
      <p:ext uri="{BB962C8B-B14F-4D97-AF65-F5344CB8AC3E}">
        <p14:creationId xmlns:p14="http://schemas.microsoft.com/office/powerpoint/2010/main" val="2900612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563" fill="hold"/>
                                        <p:tgtEl>
                                          <p:spTgt spid="7"/>
                                        </p:tgtEl>
                                      </p:cBhvr>
                                    </p:cmd>
                                  </p:childTnLst>
                                </p:cTn>
                              </p:par>
                              <p:par>
                                <p:cTn id="7" presetID="1" presetClass="mediacall" presetSubtype="0" fill="hold" nodeType="withEffect">
                                  <p:stCondLst>
                                    <p:cond delay="0"/>
                                  </p:stCondLst>
                                  <p:childTnLst>
                                    <p:cmd type="call" cmd="playFrom(0.0)">
                                      <p:cBhvr>
                                        <p:cTn id="8" dur="29563" fill="hold"/>
                                        <p:tgtEl>
                                          <p:spTgt spid="10"/>
                                        </p:tgtEl>
                                      </p:cBhvr>
                                    </p:cmd>
                                  </p:childTnLst>
                                </p:cTn>
                              </p:par>
                              <p:par>
                                <p:cTn id="9" presetID="1" presetClass="mediacall" presetSubtype="0" fill="hold" nodeType="withEffect">
                                  <p:stCondLst>
                                    <p:cond delay="0"/>
                                  </p:stCondLst>
                                  <p:childTnLst>
                                    <p:cmd type="call" cmd="playFrom(0.0)">
                                      <p:cBhvr>
                                        <p:cTn id="10" dur="29563" fill="hold"/>
                                        <p:tgtEl>
                                          <p:spTgt spid="11"/>
                                        </p:tgtEl>
                                      </p:cBhvr>
                                    </p:cmd>
                                  </p:childTnLst>
                                </p:cTn>
                              </p:par>
                              <p:par>
                                <p:cTn id="11" presetID="1" presetClass="mediacall" presetSubtype="0" fill="hold" nodeType="withEffect">
                                  <p:stCondLst>
                                    <p:cond delay="0"/>
                                  </p:stCondLst>
                                  <p:childTnLst>
                                    <p:cmd type="call" cmd="playFrom(0.0)">
                                      <p:cBhvr>
                                        <p:cTn id="12" dur="2956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7"/>
                </p:tgtEl>
              </p:cMediaNode>
            </p:video>
            <p:video>
              <p:cMediaNode vol="80000">
                <p:cTn id="14" fill="hold" display="0">
                  <p:stCondLst>
                    <p:cond delay="indefinite"/>
                  </p:stCondLst>
                </p:cTn>
                <p:tgtEl>
                  <p:spTgt spid="10"/>
                </p:tgtEl>
              </p:cMediaNode>
            </p:video>
            <p:video>
              <p:cMediaNode vol="80000">
                <p:cTn id="15" fill="hold" display="0">
                  <p:stCondLst>
                    <p:cond delay="indefinite"/>
                  </p:stCondLst>
                </p:cTn>
                <p:tgtEl>
                  <p:spTgt spid="11"/>
                </p:tgtEl>
              </p:cMediaNode>
            </p:video>
            <p:video>
              <p:cMediaNode vol="80000">
                <p:cTn id="16" fill="hold" display="0">
                  <p:stCondLst>
                    <p:cond delay="indefinite"/>
                  </p:stCondLst>
                </p:cTn>
                <p:tgtEl>
                  <p:spTgt spid="1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E49AF-2757-731F-4AC9-714373907F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D6F65C-9C3A-62BC-78BD-7A0B7E0E1E5E}"/>
              </a:ext>
            </a:extLst>
          </p:cNvPr>
          <p:cNvSpPr>
            <a:spLocks noGrp="1"/>
          </p:cNvSpPr>
          <p:nvPr>
            <p:ph type="title"/>
          </p:nvPr>
        </p:nvSpPr>
        <p:spPr/>
        <p:txBody>
          <a:bodyPr/>
          <a:lstStyle/>
          <a:p>
            <a:r>
              <a:rPr lang="en-US" dirty="0"/>
              <a:t>Transforming Real Hair</a:t>
            </a:r>
          </a:p>
        </p:txBody>
      </p:sp>
      <p:sp>
        <p:nvSpPr>
          <p:cNvPr id="4" name="Slide Number Placeholder 3">
            <a:extLst>
              <a:ext uri="{FF2B5EF4-FFF2-40B4-BE49-F238E27FC236}">
                <a16:creationId xmlns:a16="http://schemas.microsoft.com/office/drawing/2014/main" id="{C768EED7-8AA0-EEE4-7F7E-66C6A6A10E95}"/>
              </a:ext>
            </a:extLst>
          </p:cNvPr>
          <p:cNvSpPr>
            <a:spLocks noGrp="1"/>
          </p:cNvSpPr>
          <p:nvPr>
            <p:ph type="sldNum" sz="quarter" idx="12"/>
          </p:nvPr>
        </p:nvSpPr>
        <p:spPr/>
        <p:txBody>
          <a:bodyPr/>
          <a:lstStyle/>
          <a:p>
            <a:fld id="{42F90245-33E3-4084-9340-EB643E9E9AF0}" type="slidenum">
              <a:rPr lang="en-US" sz="2200" smtClean="0"/>
              <a:t>23</a:t>
            </a:fld>
            <a:endParaRPr lang="en-US" sz="2200" dirty="0"/>
          </a:p>
        </p:txBody>
      </p:sp>
      <p:pic>
        <p:nvPicPr>
          <p:cNvPr id="5" name="iphg_real">
            <a:hlinkClick r:id="" action="ppaction://media"/>
            <a:extLst>
              <a:ext uri="{FF2B5EF4-FFF2-40B4-BE49-F238E27FC236}">
                <a16:creationId xmlns:a16="http://schemas.microsoft.com/office/drawing/2014/main" id="{EE7C01F4-6982-E609-CD3F-8C541B34C940}"/>
              </a:ext>
            </a:extLst>
          </p:cNvPr>
          <p:cNvPicPr>
            <a:picLocks noChangeAspect="1"/>
          </p:cNvPicPr>
          <p:nvPr>
            <a:videoFile r:link="rId3"/>
            <p:extLst>
              <p:ext uri="{DAA4B4D4-6D71-4841-9C94-3DE7FCFB9230}">
                <p14:media xmlns:p14="http://schemas.microsoft.com/office/powerpoint/2010/main" r:embed="rId2"/>
              </p:ext>
            </p:extLst>
          </p:nvPr>
        </p:nvPicPr>
        <p:blipFill>
          <a:blip r:embed="rId6"/>
          <a:srcRect l="6875" t="12964" r="10312" b="7314"/>
          <a:stretch>
            <a:fillRect/>
          </a:stretch>
        </p:blipFill>
        <p:spPr>
          <a:xfrm>
            <a:off x="557646" y="1672997"/>
            <a:ext cx="8648700" cy="4683353"/>
          </a:xfrm>
          <a:prstGeom prst="rect">
            <a:avLst/>
          </a:prstGeom>
          <a:ln>
            <a:solidFill>
              <a:schemeClr val="bg1"/>
            </a:solidFill>
          </a:ln>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EC77D9B1-D98B-4D94-D3C2-0F801CDBDFCC}"/>
              </a:ext>
            </a:extLst>
          </p:cNvPr>
          <p:cNvSpPr txBox="1"/>
          <p:nvPr/>
        </p:nvSpPr>
        <p:spPr>
          <a:xfrm>
            <a:off x="9370693" y="3322175"/>
            <a:ext cx="2235952" cy="1384995"/>
          </a:xfrm>
          <a:prstGeom prst="rect">
            <a:avLst/>
          </a:prstGeom>
          <a:solidFill>
            <a:srgbClr val="ACA793"/>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2800" dirty="0"/>
              <a:t>&lt; 15 min to optimize on RTX 4090</a:t>
            </a:r>
          </a:p>
        </p:txBody>
      </p:sp>
    </p:spTree>
    <p:custDataLst>
      <p:tags r:id="rId1"/>
    </p:custDataLst>
    <p:extLst>
      <p:ext uri="{BB962C8B-B14F-4D97-AF65-F5344CB8AC3E}">
        <p14:creationId xmlns:p14="http://schemas.microsoft.com/office/powerpoint/2010/main" val="367644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21EA4-8480-2F34-5060-68E54723AA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3CDFD4-EBCB-8085-4DC9-31AE9667FE61}"/>
              </a:ext>
            </a:extLst>
          </p:cNvPr>
          <p:cNvSpPr>
            <a:spLocks noGrp="1"/>
          </p:cNvSpPr>
          <p:nvPr>
            <p:ph type="title"/>
          </p:nvPr>
        </p:nvSpPr>
        <p:spPr/>
        <p:txBody>
          <a:bodyPr/>
          <a:lstStyle/>
          <a:p>
            <a:r>
              <a:rPr lang="en-US" dirty="0"/>
              <a:t>Editing Real Hair</a:t>
            </a:r>
          </a:p>
        </p:txBody>
      </p:sp>
      <p:sp>
        <p:nvSpPr>
          <p:cNvPr id="4" name="Slide Number Placeholder 3">
            <a:extLst>
              <a:ext uri="{FF2B5EF4-FFF2-40B4-BE49-F238E27FC236}">
                <a16:creationId xmlns:a16="http://schemas.microsoft.com/office/drawing/2014/main" id="{C69ADE25-D65C-EF7D-58A3-A31D2FCCE50A}"/>
              </a:ext>
            </a:extLst>
          </p:cNvPr>
          <p:cNvSpPr>
            <a:spLocks noGrp="1"/>
          </p:cNvSpPr>
          <p:nvPr>
            <p:ph type="sldNum" sz="quarter" idx="12"/>
          </p:nvPr>
        </p:nvSpPr>
        <p:spPr/>
        <p:txBody>
          <a:bodyPr/>
          <a:lstStyle/>
          <a:p>
            <a:fld id="{42F90245-33E3-4084-9340-EB643E9E9AF0}" type="slidenum">
              <a:rPr lang="en-US" sz="2200" smtClean="0"/>
              <a:t>24</a:t>
            </a:fld>
            <a:endParaRPr lang="en-US" sz="2200" dirty="0"/>
          </a:p>
        </p:txBody>
      </p:sp>
      <p:pic>
        <p:nvPicPr>
          <p:cNvPr id="10" name="iphg_real_edit">
            <a:hlinkClick r:id="" action="ppaction://media"/>
            <a:extLst>
              <a:ext uri="{FF2B5EF4-FFF2-40B4-BE49-F238E27FC236}">
                <a16:creationId xmlns:a16="http://schemas.microsoft.com/office/drawing/2014/main" id="{32BC84A1-11B7-C275-1D1F-D74324B7A1DA}"/>
              </a:ext>
            </a:extLst>
          </p:cNvPr>
          <p:cNvPicPr>
            <a:picLocks noChangeAspect="1"/>
          </p:cNvPicPr>
          <p:nvPr>
            <a:videoFile r:link="rId3"/>
            <p:extLst>
              <p:ext uri="{DAA4B4D4-6D71-4841-9C94-3DE7FCFB9230}">
                <p14:media xmlns:p14="http://schemas.microsoft.com/office/powerpoint/2010/main" r:embed="rId2"/>
              </p:ext>
            </p:extLst>
          </p:nvPr>
        </p:nvPicPr>
        <p:blipFill>
          <a:blip r:embed="rId6"/>
          <a:srcRect l="9636" t="27048" r="10572" b="7315"/>
          <a:stretch>
            <a:fillRect/>
          </a:stretch>
        </p:blipFill>
        <p:spPr>
          <a:xfrm>
            <a:off x="1231900" y="1690688"/>
            <a:ext cx="9728200" cy="4501356"/>
          </a:xfrm>
          <a:prstGeom prst="rect">
            <a:avLst/>
          </a:prstGeom>
          <a:ln>
            <a:solidFill>
              <a:schemeClr val="bg1"/>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578162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1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917142-0F94-4303-9109-7B08315BFA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362D76-6259-609E-D4B2-B27EF83FD50E}"/>
              </a:ext>
            </a:extLst>
          </p:cNvPr>
          <p:cNvSpPr>
            <a:spLocks noGrp="1"/>
          </p:cNvSpPr>
          <p:nvPr>
            <p:ph type="title"/>
          </p:nvPr>
        </p:nvSpPr>
        <p:spPr/>
        <p:txBody>
          <a:bodyPr/>
          <a:lstStyle/>
          <a:p>
            <a:r>
              <a:rPr lang="en-US" dirty="0"/>
              <a:t>Simulation</a:t>
            </a:r>
          </a:p>
        </p:txBody>
      </p:sp>
      <p:sp>
        <p:nvSpPr>
          <p:cNvPr id="4" name="Slide Number Placeholder 3">
            <a:extLst>
              <a:ext uri="{FF2B5EF4-FFF2-40B4-BE49-F238E27FC236}">
                <a16:creationId xmlns:a16="http://schemas.microsoft.com/office/drawing/2014/main" id="{72B18AD6-2BF0-EFD4-32D1-AF41FF97E350}"/>
              </a:ext>
            </a:extLst>
          </p:cNvPr>
          <p:cNvSpPr>
            <a:spLocks noGrp="1"/>
          </p:cNvSpPr>
          <p:nvPr>
            <p:ph type="sldNum" sz="quarter" idx="12"/>
          </p:nvPr>
        </p:nvSpPr>
        <p:spPr/>
        <p:txBody>
          <a:bodyPr/>
          <a:lstStyle/>
          <a:p>
            <a:fld id="{42F90245-33E3-4084-9340-EB643E9E9AF0}" type="slidenum">
              <a:rPr lang="en-US" sz="2200" smtClean="0"/>
              <a:t>25</a:t>
            </a:fld>
            <a:endParaRPr lang="en-US" sz="2200" dirty="0"/>
          </a:p>
        </p:txBody>
      </p:sp>
      <p:pic>
        <p:nvPicPr>
          <p:cNvPr id="3" name="iphg_sim">
            <a:hlinkClick r:id="" action="ppaction://media"/>
            <a:extLst>
              <a:ext uri="{FF2B5EF4-FFF2-40B4-BE49-F238E27FC236}">
                <a16:creationId xmlns:a16="http://schemas.microsoft.com/office/drawing/2014/main" id="{9ACEC119-1112-FDC6-8A3B-03D233FADBEF}"/>
              </a:ext>
            </a:extLst>
          </p:cNvPr>
          <p:cNvPicPr>
            <a:picLocks noChangeAspect="1"/>
          </p:cNvPicPr>
          <p:nvPr>
            <a:videoFile r:link="rId3"/>
            <p:extLst>
              <p:ext uri="{DAA4B4D4-6D71-4841-9C94-3DE7FCFB9230}">
                <p14:media xmlns:p14="http://schemas.microsoft.com/office/powerpoint/2010/main" r:embed="rId2"/>
              </p:ext>
            </p:extLst>
          </p:nvPr>
        </p:nvPicPr>
        <p:blipFill>
          <a:blip r:embed="rId6"/>
          <a:srcRect l="23229" t="3889" r="23750" b="3704"/>
          <a:stretch>
            <a:fillRect/>
          </a:stretch>
        </p:blipFill>
        <p:spPr>
          <a:xfrm>
            <a:off x="3683000" y="1524000"/>
            <a:ext cx="4826000" cy="4731187"/>
          </a:xfrm>
          <a:prstGeom prst="rect">
            <a:avLst/>
          </a:prstGeom>
          <a:ln>
            <a:solidFill>
              <a:schemeClr val="bg1"/>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946086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5D3FBE-2737-F2AA-ACA0-261EB09839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D9F344-4CF7-CD7D-3A3C-D58C0C3A83F4}"/>
              </a:ext>
            </a:extLst>
          </p:cNvPr>
          <p:cNvSpPr>
            <a:spLocks noGrp="1"/>
          </p:cNvSpPr>
          <p:nvPr>
            <p:ph type="title"/>
          </p:nvPr>
        </p:nvSpPr>
        <p:spPr>
          <a:xfrm>
            <a:off x="838200" y="365125"/>
            <a:ext cx="2668571" cy="1325563"/>
          </a:xfrm>
        </p:spPr>
        <p:txBody>
          <a:bodyPr/>
          <a:lstStyle/>
          <a:p>
            <a:r>
              <a:rPr lang="en-US" dirty="0"/>
              <a:t>Thanks!</a:t>
            </a:r>
          </a:p>
        </p:txBody>
      </p:sp>
      <p:sp>
        <p:nvSpPr>
          <p:cNvPr id="4" name="Slide Number Placeholder 3">
            <a:extLst>
              <a:ext uri="{FF2B5EF4-FFF2-40B4-BE49-F238E27FC236}">
                <a16:creationId xmlns:a16="http://schemas.microsoft.com/office/drawing/2014/main" id="{32133870-F1B0-29F2-7F4B-3C549FE6E215}"/>
              </a:ext>
            </a:extLst>
          </p:cNvPr>
          <p:cNvSpPr>
            <a:spLocks noGrp="1"/>
          </p:cNvSpPr>
          <p:nvPr>
            <p:ph type="sldNum" sz="quarter" idx="12"/>
          </p:nvPr>
        </p:nvSpPr>
        <p:spPr/>
        <p:txBody>
          <a:bodyPr/>
          <a:lstStyle/>
          <a:p>
            <a:fld id="{42F90245-33E3-4084-9340-EB643E9E9AF0}" type="slidenum">
              <a:rPr lang="en-US" sz="2200" smtClean="0"/>
              <a:t>26</a:t>
            </a:fld>
            <a:endParaRPr lang="en-US" sz="2200" dirty="0"/>
          </a:p>
        </p:txBody>
      </p:sp>
      <p:pic>
        <p:nvPicPr>
          <p:cNvPr id="3" name="Picture 2" descr="A close up of a person's head&#10;&#10;AI-generated content may be incorrect.">
            <a:extLst>
              <a:ext uri="{FF2B5EF4-FFF2-40B4-BE49-F238E27FC236}">
                <a16:creationId xmlns:a16="http://schemas.microsoft.com/office/drawing/2014/main" id="{61A70338-4236-3AC8-0E30-51C806D34406}"/>
              </a:ext>
            </a:extLst>
          </p:cNvPr>
          <p:cNvPicPr>
            <a:picLocks noChangeAspect="1"/>
          </p:cNvPicPr>
          <p:nvPr/>
        </p:nvPicPr>
        <p:blipFill>
          <a:blip r:embed="rId3">
            <a:extLst>
              <a:ext uri="{28A0092B-C50C-407E-A947-70E740481C1C}">
                <a14:useLocalDpi xmlns:a14="http://schemas.microsoft.com/office/drawing/2010/main" val="0"/>
              </a:ext>
            </a:extLst>
          </a:blip>
          <a:srcRect l="46143" r="28490" b="7860"/>
          <a:stretch>
            <a:fillRect/>
          </a:stretch>
        </p:blipFill>
        <p:spPr>
          <a:xfrm>
            <a:off x="8191499" y="1988816"/>
            <a:ext cx="3581401" cy="4275536"/>
          </a:xfrm>
          <a:prstGeom prst="rect">
            <a:avLst/>
          </a:prstGeom>
        </p:spPr>
      </p:pic>
      <p:sp>
        <p:nvSpPr>
          <p:cNvPr id="5" name="Rectangle 4">
            <a:extLst>
              <a:ext uri="{FF2B5EF4-FFF2-40B4-BE49-F238E27FC236}">
                <a16:creationId xmlns:a16="http://schemas.microsoft.com/office/drawing/2014/main" id="{0E40AA33-183D-637B-C16B-1BE00F686201}"/>
              </a:ext>
            </a:extLst>
          </p:cNvPr>
          <p:cNvSpPr/>
          <p:nvPr/>
        </p:nvSpPr>
        <p:spPr>
          <a:xfrm>
            <a:off x="924344" y="4007413"/>
            <a:ext cx="6417917" cy="2256939"/>
          </a:xfrm>
          <a:prstGeom prst="rect">
            <a:avLst/>
          </a:prstGeom>
          <a:solidFill>
            <a:srgbClr val="E4E3DC"/>
          </a:solidFill>
          <a:ln w="9525">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40B39EC-11E4-7CD9-8CB1-2AD08048B81B}"/>
              </a:ext>
            </a:extLst>
          </p:cNvPr>
          <p:cNvSpPr txBox="1"/>
          <p:nvPr/>
        </p:nvSpPr>
        <p:spPr>
          <a:xfrm>
            <a:off x="1079500" y="4459909"/>
            <a:ext cx="2921000" cy="430887"/>
          </a:xfrm>
          <a:prstGeom prst="rect">
            <a:avLst/>
          </a:prstGeom>
          <a:noFill/>
        </p:spPr>
        <p:txBody>
          <a:bodyPr wrap="square" rtlCol="0">
            <a:spAutoFit/>
          </a:bodyPr>
          <a:lstStyle/>
          <a:p>
            <a:endParaRPr lang="en-US" sz="2200" dirty="0"/>
          </a:p>
        </p:txBody>
      </p:sp>
      <p:sp>
        <p:nvSpPr>
          <p:cNvPr id="7" name="TextBox 6">
            <a:extLst>
              <a:ext uri="{FF2B5EF4-FFF2-40B4-BE49-F238E27FC236}">
                <a16:creationId xmlns:a16="http://schemas.microsoft.com/office/drawing/2014/main" id="{B39A80BC-8F1D-FAD6-B9C3-FAEDC97799FA}"/>
              </a:ext>
            </a:extLst>
          </p:cNvPr>
          <p:cNvSpPr txBox="1"/>
          <p:nvPr/>
        </p:nvSpPr>
        <p:spPr>
          <a:xfrm>
            <a:off x="1106561" y="4060474"/>
            <a:ext cx="6019800" cy="2074863"/>
          </a:xfrm>
          <a:prstGeom prst="rect">
            <a:avLst/>
          </a:prstGeom>
          <a:noFill/>
        </p:spPr>
        <p:txBody>
          <a:bodyPr wrap="square" rtlCol="0">
            <a:spAutoFit/>
          </a:bodyPr>
          <a:lstStyle/>
          <a:p>
            <a:pPr>
              <a:lnSpc>
                <a:spcPct val="150000"/>
              </a:lnSpc>
            </a:pPr>
            <a:r>
              <a:rPr lang="en-US" sz="2200" dirty="0"/>
              <a:t>Wesley Chang</a:t>
            </a:r>
          </a:p>
          <a:p>
            <a:pPr>
              <a:lnSpc>
                <a:spcPct val="150000"/>
              </a:lnSpc>
            </a:pPr>
            <a:r>
              <a:rPr lang="en-US" sz="2200" dirty="0"/>
              <a:t>Email: wec022@ucsd.edu</a:t>
            </a:r>
          </a:p>
          <a:p>
            <a:pPr>
              <a:lnSpc>
                <a:spcPct val="150000"/>
              </a:lnSpc>
            </a:pPr>
            <a:r>
              <a:rPr lang="en-US" sz="2200" dirty="0"/>
              <a:t>Project Page: weschang.com/publications/</a:t>
            </a:r>
            <a:r>
              <a:rPr lang="en-US" sz="2200" dirty="0" err="1"/>
              <a:t>iphg</a:t>
            </a:r>
            <a:r>
              <a:rPr lang="en-US" sz="2200" dirty="0"/>
              <a:t>/</a:t>
            </a:r>
          </a:p>
          <a:p>
            <a:pPr>
              <a:lnSpc>
                <a:spcPct val="150000"/>
              </a:lnSpc>
            </a:pPr>
            <a:r>
              <a:rPr lang="en-US" sz="2200" dirty="0"/>
              <a:t>Code: github.com/</a:t>
            </a:r>
            <a:r>
              <a:rPr lang="en-US" sz="2200" dirty="0" err="1"/>
              <a:t>facebookresearch</a:t>
            </a:r>
            <a:r>
              <a:rPr lang="en-US" sz="2200" dirty="0"/>
              <a:t>/</a:t>
            </a:r>
            <a:r>
              <a:rPr lang="en-US" sz="2200" dirty="0" err="1"/>
              <a:t>iphg</a:t>
            </a:r>
            <a:endParaRPr lang="en-US" sz="2200" dirty="0"/>
          </a:p>
        </p:txBody>
      </p:sp>
      <p:sp>
        <p:nvSpPr>
          <p:cNvPr id="8" name="TextBox 7">
            <a:extLst>
              <a:ext uri="{FF2B5EF4-FFF2-40B4-BE49-F238E27FC236}">
                <a16:creationId xmlns:a16="http://schemas.microsoft.com/office/drawing/2014/main" id="{8D4B8BB8-B16F-6075-B38F-FA79CF0B8053}"/>
              </a:ext>
            </a:extLst>
          </p:cNvPr>
          <p:cNvSpPr txBox="1"/>
          <p:nvPr/>
        </p:nvSpPr>
        <p:spPr>
          <a:xfrm>
            <a:off x="370031" y="1690688"/>
            <a:ext cx="7526545" cy="1969193"/>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2800" dirty="0"/>
              <a:t>Procedural grooms enable editing of real hair</a:t>
            </a:r>
          </a:p>
          <a:p>
            <a:pPr marL="457200" indent="-457200">
              <a:lnSpc>
                <a:spcPct val="150000"/>
              </a:lnSpc>
              <a:buFont typeface="Arial" panose="020B0604020202020204" pitchFamily="34" charset="0"/>
              <a:buChar char="•"/>
            </a:pPr>
            <a:r>
              <a:rPr lang="en-US" sz="2800" dirty="0"/>
              <a:t>Open questions on selecting operators,</a:t>
            </a:r>
          </a:p>
          <a:p>
            <a:pPr marL="457200" indent="-457200">
              <a:lnSpc>
                <a:spcPct val="150000"/>
              </a:lnSpc>
              <a:buFont typeface="Arial" panose="020B0604020202020204" pitchFamily="34" charset="0"/>
              <a:buChar char="•"/>
            </a:pPr>
            <a:r>
              <a:rPr lang="en-US" sz="2800" dirty="0"/>
              <a:t>Extending to production grooming pipelines</a:t>
            </a:r>
          </a:p>
        </p:txBody>
      </p:sp>
      <p:pic>
        <p:nvPicPr>
          <p:cNvPr id="9" name="Picture 8" descr="A black and blue text&#10;&#10;AI-generated content may be incorrect.">
            <a:extLst>
              <a:ext uri="{FF2B5EF4-FFF2-40B4-BE49-F238E27FC236}">
                <a16:creationId xmlns:a16="http://schemas.microsoft.com/office/drawing/2014/main" id="{88F1E41D-5FD9-2493-7807-8D4E10D267A3}"/>
              </a:ext>
            </a:extLst>
          </p:cNvPr>
          <p:cNvPicPr>
            <a:picLocks noChangeAspect="1"/>
          </p:cNvPicPr>
          <p:nvPr/>
        </p:nvPicPr>
        <p:blipFill>
          <a:blip r:embed="rId4">
            <a:extLst>
              <a:ext uri="{28A0092B-C50C-407E-A947-70E740481C1C}">
                <a14:useLocalDpi xmlns:a14="http://schemas.microsoft.com/office/drawing/2010/main" val="0"/>
              </a:ext>
            </a:extLst>
          </a:blip>
          <a:srcRect l="-4316" t="22858" r="-5208" b="25608"/>
          <a:stretch>
            <a:fillRect/>
          </a:stretch>
        </p:blipFill>
        <p:spPr>
          <a:xfrm>
            <a:off x="9779489" y="1169270"/>
            <a:ext cx="2133600" cy="564706"/>
          </a:xfrm>
          <a:prstGeom prst="rect">
            <a:avLst/>
          </a:prstGeom>
          <a:noFill/>
        </p:spPr>
      </p:pic>
      <p:pic>
        <p:nvPicPr>
          <p:cNvPr id="10" name="Picture 9" descr="A blue and black logo&#10;&#10;AI-generated content may be incorrect.">
            <a:extLst>
              <a:ext uri="{FF2B5EF4-FFF2-40B4-BE49-F238E27FC236}">
                <a16:creationId xmlns:a16="http://schemas.microsoft.com/office/drawing/2014/main" id="{D13999A4-D801-D5F3-C0C6-283E1B5FBDEF}"/>
              </a:ext>
            </a:extLst>
          </p:cNvPr>
          <p:cNvPicPr>
            <a:picLocks noChangeAspect="1"/>
          </p:cNvPicPr>
          <p:nvPr/>
        </p:nvPicPr>
        <p:blipFill>
          <a:blip r:embed="rId5">
            <a:extLst>
              <a:ext uri="{28A0092B-C50C-407E-A947-70E740481C1C}">
                <a14:useLocalDpi xmlns:a14="http://schemas.microsoft.com/office/drawing/2010/main" val="0"/>
              </a:ext>
            </a:extLst>
          </a:blip>
          <a:srcRect l="9038" t="21519" r="9551" b="17384"/>
          <a:stretch>
            <a:fillRect/>
          </a:stretch>
        </p:blipFill>
        <p:spPr>
          <a:xfrm>
            <a:off x="7942131" y="1169270"/>
            <a:ext cx="1746249" cy="564706"/>
          </a:xfrm>
          <a:prstGeom prst="rect">
            <a:avLst/>
          </a:prstGeom>
          <a:noFill/>
        </p:spPr>
      </p:pic>
      <p:pic>
        <p:nvPicPr>
          <p:cNvPr id="15" name="Picture 14" descr="A blue globe with white text&#10;&#10;AI-generated content may be incorrect.">
            <a:extLst>
              <a:ext uri="{FF2B5EF4-FFF2-40B4-BE49-F238E27FC236}">
                <a16:creationId xmlns:a16="http://schemas.microsoft.com/office/drawing/2014/main" id="{0B0689FF-C6F7-6D3C-6B88-BD21C21626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82528" y="226134"/>
            <a:ext cx="1593349" cy="1032490"/>
          </a:xfrm>
          <a:prstGeom prst="rect">
            <a:avLst/>
          </a:prstGeom>
        </p:spPr>
      </p:pic>
      <p:pic>
        <p:nvPicPr>
          <p:cNvPr id="19" name="Picture 18" descr="A red circle with white leaf in it&#10;&#10;AI-generated content may be incorrect.">
            <a:extLst>
              <a:ext uri="{FF2B5EF4-FFF2-40B4-BE49-F238E27FC236}">
                <a16:creationId xmlns:a16="http://schemas.microsoft.com/office/drawing/2014/main" id="{E23C6B0E-34D1-3660-1DA4-AC02C8E206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33729" y="327212"/>
            <a:ext cx="1839290" cy="787829"/>
          </a:xfrm>
          <a:prstGeom prst="rect">
            <a:avLst/>
          </a:prstGeom>
        </p:spPr>
      </p:pic>
    </p:spTree>
    <p:extLst>
      <p:ext uri="{BB962C8B-B14F-4D97-AF65-F5344CB8AC3E}">
        <p14:creationId xmlns:p14="http://schemas.microsoft.com/office/powerpoint/2010/main" val="11270213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AD32AD34-28D3-0DA1-E8D0-F124E10AD9AF}"/>
              </a:ext>
            </a:extLst>
          </p:cNvPr>
          <p:cNvGrpSpPr/>
          <p:nvPr/>
        </p:nvGrpSpPr>
        <p:grpSpPr>
          <a:xfrm>
            <a:off x="755176" y="1529510"/>
            <a:ext cx="4071957" cy="5193236"/>
            <a:chOff x="7471504" y="1995488"/>
            <a:chExt cx="3326675" cy="4242728"/>
          </a:xfrm>
        </p:grpSpPr>
        <p:pic>
          <p:nvPicPr>
            <p:cNvPr id="38" name="Picture 37">
              <a:extLst>
                <a:ext uri="{FF2B5EF4-FFF2-40B4-BE49-F238E27FC236}">
                  <a16:creationId xmlns:a16="http://schemas.microsoft.com/office/drawing/2014/main" id="{850624F4-9C82-77DA-9BB4-EBAB3E8B4D58}"/>
                </a:ext>
              </a:extLst>
            </p:cNvPr>
            <p:cNvPicPr>
              <a:picLocks noChangeAspect="1"/>
            </p:cNvPicPr>
            <p:nvPr/>
          </p:nvPicPr>
          <p:blipFill>
            <a:blip r:embed="rId4"/>
            <a:srcRect b="37188"/>
            <a:stretch>
              <a:fillRect/>
            </a:stretch>
          </p:blipFill>
          <p:spPr>
            <a:xfrm>
              <a:off x="7471504" y="1995488"/>
              <a:ext cx="3326675" cy="3713162"/>
            </a:xfrm>
            <a:prstGeom prst="rect">
              <a:avLst/>
            </a:prstGeom>
            <a:ln w="9525">
              <a:solidFill>
                <a:schemeClr val="bg1"/>
              </a:solidFill>
            </a:ln>
            <a:effectLst>
              <a:outerShdw blurRad="50800" dist="38100" dir="2700000" algn="tl" rotWithShape="0">
                <a:prstClr val="black">
                  <a:alpha val="40000"/>
                </a:prstClr>
              </a:outerShdw>
            </a:effectLst>
          </p:spPr>
        </p:pic>
        <p:sp>
          <p:nvSpPr>
            <p:cNvPr id="39" name="TextBox 38">
              <a:extLst>
                <a:ext uri="{FF2B5EF4-FFF2-40B4-BE49-F238E27FC236}">
                  <a16:creationId xmlns:a16="http://schemas.microsoft.com/office/drawing/2014/main" id="{D7342A11-BEE3-0458-C6BA-F109CFE00443}"/>
                </a:ext>
              </a:extLst>
            </p:cNvPr>
            <p:cNvSpPr txBox="1"/>
            <p:nvPr/>
          </p:nvSpPr>
          <p:spPr>
            <a:xfrm>
              <a:off x="8161295" y="5861049"/>
              <a:ext cx="1947091" cy="377167"/>
            </a:xfrm>
            <a:prstGeom prst="rect">
              <a:avLst/>
            </a:prstGeom>
            <a:noFill/>
          </p:spPr>
          <p:txBody>
            <a:bodyPr wrap="square" rtlCol="0">
              <a:spAutoFit/>
            </a:bodyPr>
            <a:lstStyle/>
            <a:p>
              <a:pPr algn="ctr"/>
              <a:r>
                <a:rPr lang="en-US" sz="2400" dirty="0"/>
                <a:t>3D Hair Strands</a:t>
              </a:r>
            </a:p>
          </p:txBody>
        </p:sp>
      </p:grpSp>
      <p:sp>
        <p:nvSpPr>
          <p:cNvPr id="2" name="Title 1">
            <a:extLst>
              <a:ext uri="{FF2B5EF4-FFF2-40B4-BE49-F238E27FC236}">
                <a16:creationId xmlns:a16="http://schemas.microsoft.com/office/drawing/2014/main" id="{703C3805-D01B-59FD-C249-AA17CE9627BF}"/>
              </a:ext>
            </a:extLst>
          </p:cNvPr>
          <p:cNvSpPr>
            <a:spLocks noGrp="1"/>
          </p:cNvSpPr>
          <p:nvPr>
            <p:ph type="title"/>
          </p:nvPr>
        </p:nvSpPr>
        <p:spPr/>
        <p:txBody>
          <a:bodyPr/>
          <a:lstStyle/>
          <a:p>
            <a:r>
              <a:rPr lang="en-US" dirty="0"/>
              <a:t>Hair Reconstruction</a:t>
            </a:r>
          </a:p>
        </p:txBody>
      </p:sp>
      <p:sp>
        <p:nvSpPr>
          <p:cNvPr id="4" name="Slide Number Placeholder 3">
            <a:extLst>
              <a:ext uri="{FF2B5EF4-FFF2-40B4-BE49-F238E27FC236}">
                <a16:creationId xmlns:a16="http://schemas.microsoft.com/office/drawing/2014/main" id="{25C347C6-E00E-7F32-57F2-45F89E165EF6}"/>
              </a:ext>
            </a:extLst>
          </p:cNvPr>
          <p:cNvSpPr>
            <a:spLocks noGrp="1"/>
          </p:cNvSpPr>
          <p:nvPr>
            <p:ph type="sldNum" sz="quarter" idx="12"/>
          </p:nvPr>
        </p:nvSpPr>
        <p:spPr/>
        <p:txBody>
          <a:bodyPr/>
          <a:lstStyle/>
          <a:p>
            <a:fld id="{42F90245-33E3-4084-9340-EB643E9E9AF0}" type="slidenum">
              <a:rPr lang="en-US" sz="2200" smtClean="0"/>
              <a:t>3</a:t>
            </a:fld>
            <a:endParaRPr lang="en-US" sz="2200" dirty="0"/>
          </a:p>
        </p:txBody>
      </p:sp>
      <p:pic>
        <p:nvPicPr>
          <p:cNvPr id="8" name="Picture 7">
            <a:extLst>
              <a:ext uri="{FF2B5EF4-FFF2-40B4-BE49-F238E27FC236}">
                <a16:creationId xmlns:a16="http://schemas.microsoft.com/office/drawing/2014/main" id="{D3069316-F083-CA17-D8ED-D8CDB7AA67E2}"/>
              </a:ext>
            </a:extLst>
          </p:cNvPr>
          <p:cNvPicPr>
            <a:picLocks noChangeAspect="1"/>
          </p:cNvPicPr>
          <p:nvPr/>
        </p:nvPicPr>
        <p:blipFill>
          <a:blip r:embed="rId5"/>
          <a:srcRect b="37188"/>
          <a:stretch>
            <a:fillRect/>
          </a:stretch>
        </p:blipFill>
        <p:spPr>
          <a:xfrm>
            <a:off x="755172" y="1529510"/>
            <a:ext cx="4071957" cy="4545030"/>
          </a:xfrm>
          <a:prstGeom prst="rect">
            <a:avLst/>
          </a:prstGeom>
          <a:ln>
            <a:solidFill>
              <a:schemeClr val="bg1"/>
            </a:solidFill>
          </a:ln>
          <a:effectLst>
            <a:outerShdw blurRad="50800" dist="38100" dir="2700000" algn="tl" rotWithShape="0">
              <a:prstClr val="black">
                <a:alpha val="40000"/>
              </a:prstClr>
            </a:outerShdw>
          </a:effectLst>
        </p:spPr>
      </p:pic>
      <p:grpSp>
        <p:nvGrpSpPr>
          <p:cNvPr id="26" name="Group 25">
            <a:extLst>
              <a:ext uri="{FF2B5EF4-FFF2-40B4-BE49-F238E27FC236}">
                <a16:creationId xmlns:a16="http://schemas.microsoft.com/office/drawing/2014/main" id="{31CB115E-78E3-BC2C-9156-DAD1D67BC324}"/>
              </a:ext>
            </a:extLst>
          </p:cNvPr>
          <p:cNvGrpSpPr/>
          <p:nvPr/>
        </p:nvGrpSpPr>
        <p:grpSpPr>
          <a:xfrm>
            <a:off x="3116382" y="2320260"/>
            <a:ext cx="5197633" cy="830997"/>
            <a:chOff x="3116382" y="1977360"/>
            <a:chExt cx="5197633" cy="830997"/>
          </a:xfrm>
        </p:grpSpPr>
        <p:sp>
          <p:nvSpPr>
            <p:cNvPr id="16" name="TextBox 15">
              <a:extLst>
                <a:ext uri="{FF2B5EF4-FFF2-40B4-BE49-F238E27FC236}">
                  <a16:creationId xmlns:a16="http://schemas.microsoft.com/office/drawing/2014/main" id="{7EC0CB7A-B785-4300-4678-30F14A21951F}"/>
                </a:ext>
              </a:extLst>
            </p:cNvPr>
            <p:cNvSpPr txBox="1"/>
            <p:nvPr/>
          </p:nvSpPr>
          <p:spPr>
            <a:xfrm>
              <a:off x="5318628" y="1977360"/>
              <a:ext cx="2995387" cy="830997"/>
            </a:xfrm>
            <a:prstGeom prst="rect">
              <a:avLst/>
            </a:prstGeom>
            <a:noFill/>
          </p:spPr>
          <p:txBody>
            <a:bodyPr wrap="square" rtlCol="0">
              <a:spAutoFit/>
            </a:bodyPr>
            <a:lstStyle/>
            <a:p>
              <a:pPr algn="ctr"/>
              <a:r>
                <a:rPr lang="en-US" sz="2400" dirty="0"/>
                <a:t>100k unstructured strands</a:t>
              </a:r>
            </a:p>
          </p:txBody>
        </p:sp>
        <p:sp>
          <p:nvSpPr>
            <p:cNvPr id="20" name="Arrow: Right 19">
              <a:extLst>
                <a:ext uri="{FF2B5EF4-FFF2-40B4-BE49-F238E27FC236}">
                  <a16:creationId xmlns:a16="http://schemas.microsoft.com/office/drawing/2014/main" id="{67828506-420B-7208-ECB1-0796E8E08732}"/>
                </a:ext>
              </a:extLst>
            </p:cNvPr>
            <p:cNvSpPr/>
            <p:nvPr/>
          </p:nvSpPr>
          <p:spPr>
            <a:xfrm rot="21287621">
              <a:off x="3116382" y="2308470"/>
              <a:ext cx="2290493" cy="307098"/>
            </a:xfrm>
            <a:prstGeom prst="rightArrow">
              <a:avLst/>
            </a:prstGeom>
            <a:solidFill>
              <a:srgbClr val="ACA79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5" name="Picture 24">
            <a:extLst>
              <a:ext uri="{FF2B5EF4-FFF2-40B4-BE49-F238E27FC236}">
                <a16:creationId xmlns:a16="http://schemas.microsoft.com/office/drawing/2014/main" id="{0867D6CF-02BB-6A22-11A4-76EB1429733B}"/>
              </a:ext>
            </a:extLst>
          </p:cNvPr>
          <p:cNvPicPr>
            <a:picLocks noChangeAspect="1"/>
          </p:cNvPicPr>
          <p:nvPr/>
        </p:nvPicPr>
        <p:blipFill>
          <a:blip r:embed="rId6"/>
          <a:srcRect l="22742" t="32890" r="31965" b="51615"/>
          <a:stretch>
            <a:fillRect/>
          </a:stretch>
        </p:blipFill>
        <p:spPr>
          <a:xfrm>
            <a:off x="1681243" y="3919150"/>
            <a:ext cx="1844278" cy="1121161"/>
          </a:xfrm>
          <a:prstGeom prst="rect">
            <a:avLst/>
          </a:prstGeom>
          <a:ln w="38100">
            <a:solidFill>
              <a:srgbClr val="FF0000"/>
            </a:solidFill>
          </a:ln>
        </p:spPr>
      </p:pic>
      <p:grpSp>
        <p:nvGrpSpPr>
          <p:cNvPr id="27" name="Group 26">
            <a:extLst>
              <a:ext uri="{FF2B5EF4-FFF2-40B4-BE49-F238E27FC236}">
                <a16:creationId xmlns:a16="http://schemas.microsoft.com/office/drawing/2014/main" id="{20CDEE46-C97A-D738-B258-E86BD94530BF}"/>
              </a:ext>
            </a:extLst>
          </p:cNvPr>
          <p:cNvGrpSpPr/>
          <p:nvPr/>
        </p:nvGrpSpPr>
        <p:grpSpPr>
          <a:xfrm>
            <a:off x="3412854" y="4071754"/>
            <a:ext cx="4776816" cy="830997"/>
            <a:chOff x="3403600" y="4471262"/>
            <a:chExt cx="4776816" cy="830997"/>
          </a:xfrm>
        </p:grpSpPr>
        <p:sp>
          <p:nvSpPr>
            <p:cNvPr id="18" name="TextBox 17">
              <a:extLst>
                <a:ext uri="{FF2B5EF4-FFF2-40B4-BE49-F238E27FC236}">
                  <a16:creationId xmlns:a16="http://schemas.microsoft.com/office/drawing/2014/main" id="{9D3BB7B2-952F-0FCC-5996-E50093BD6798}"/>
                </a:ext>
              </a:extLst>
            </p:cNvPr>
            <p:cNvSpPr txBox="1"/>
            <p:nvPr/>
          </p:nvSpPr>
          <p:spPr>
            <a:xfrm>
              <a:off x="5185029" y="4471262"/>
              <a:ext cx="2995387" cy="830997"/>
            </a:xfrm>
            <a:prstGeom prst="rect">
              <a:avLst/>
            </a:prstGeom>
            <a:noFill/>
          </p:spPr>
          <p:txBody>
            <a:bodyPr wrap="square" rtlCol="0">
              <a:spAutoFit/>
            </a:bodyPr>
            <a:lstStyle/>
            <a:p>
              <a:pPr algn="ctr"/>
              <a:r>
                <a:rPr lang="en-US" sz="2400" dirty="0"/>
                <a:t>Poor inner hair structure</a:t>
              </a:r>
            </a:p>
          </p:txBody>
        </p:sp>
        <p:sp>
          <p:nvSpPr>
            <p:cNvPr id="21" name="Arrow: Right 20">
              <a:extLst>
                <a:ext uri="{FF2B5EF4-FFF2-40B4-BE49-F238E27FC236}">
                  <a16:creationId xmlns:a16="http://schemas.microsoft.com/office/drawing/2014/main" id="{EE36D756-A802-FCA3-B002-CEFBF7A11169}"/>
                </a:ext>
              </a:extLst>
            </p:cNvPr>
            <p:cNvSpPr/>
            <p:nvPr/>
          </p:nvSpPr>
          <p:spPr>
            <a:xfrm>
              <a:off x="3403600" y="4733214"/>
              <a:ext cx="2004931" cy="307098"/>
            </a:xfrm>
            <a:prstGeom prst="rightArrow">
              <a:avLst/>
            </a:prstGeom>
            <a:solidFill>
              <a:srgbClr val="ACA79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5E2E2ED3-65D8-290A-70A9-891BFA2E937C}"/>
              </a:ext>
            </a:extLst>
          </p:cNvPr>
          <p:cNvSpPr txBox="1"/>
          <p:nvPr/>
        </p:nvSpPr>
        <p:spPr>
          <a:xfrm rot="21410429">
            <a:off x="8814769" y="2397649"/>
            <a:ext cx="2587050" cy="461665"/>
          </a:xfrm>
          <a:prstGeom prst="rect">
            <a:avLst/>
          </a:prstGeom>
          <a:solidFill>
            <a:srgbClr val="ACA793"/>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2400" dirty="0"/>
              <a:t>Difficult to edit!</a:t>
            </a:r>
          </a:p>
        </p:txBody>
      </p:sp>
      <p:sp>
        <p:nvSpPr>
          <p:cNvPr id="19" name="TextBox 18">
            <a:extLst>
              <a:ext uri="{FF2B5EF4-FFF2-40B4-BE49-F238E27FC236}">
                <a16:creationId xmlns:a16="http://schemas.microsoft.com/office/drawing/2014/main" id="{B0230BC3-E0B9-914C-FA2A-87F638B05B46}"/>
              </a:ext>
            </a:extLst>
          </p:cNvPr>
          <p:cNvSpPr txBox="1"/>
          <p:nvPr/>
        </p:nvSpPr>
        <p:spPr>
          <a:xfrm rot="21398737">
            <a:off x="8610600" y="4181644"/>
            <a:ext cx="2995387" cy="461665"/>
          </a:xfrm>
          <a:prstGeom prst="rect">
            <a:avLst/>
          </a:prstGeom>
          <a:solidFill>
            <a:srgbClr val="ACA793"/>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2400" dirty="0"/>
              <a:t>Difficult to simulate!</a:t>
            </a:r>
          </a:p>
        </p:txBody>
      </p:sp>
    </p:spTree>
    <p:custDataLst>
      <p:tags r:id="rId1"/>
    </p:custDataLst>
    <p:extLst>
      <p:ext uri="{BB962C8B-B14F-4D97-AF65-F5344CB8AC3E}">
        <p14:creationId xmlns:p14="http://schemas.microsoft.com/office/powerpoint/2010/main" val="210050364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par>
                                <p:cTn id="21" presetID="10"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AD5FB-BAEB-904E-8D0D-DFD544591B96}"/>
              </a:ext>
            </a:extLst>
          </p:cNvPr>
          <p:cNvSpPr>
            <a:spLocks noGrp="1"/>
          </p:cNvSpPr>
          <p:nvPr>
            <p:ph type="title"/>
          </p:nvPr>
        </p:nvSpPr>
        <p:spPr/>
        <p:txBody>
          <a:bodyPr/>
          <a:lstStyle/>
          <a:p>
            <a:r>
              <a:rPr lang="en-US" dirty="0"/>
              <a:t>Procedural Editing</a:t>
            </a:r>
          </a:p>
        </p:txBody>
      </p:sp>
      <p:sp>
        <p:nvSpPr>
          <p:cNvPr id="4" name="Slide Number Placeholder 3">
            <a:extLst>
              <a:ext uri="{FF2B5EF4-FFF2-40B4-BE49-F238E27FC236}">
                <a16:creationId xmlns:a16="http://schemas.microsoft.com/office/drawing/2014/main" id="{C3EA3346-B729-B061-2263-7C9ADCD4BF57}"/>
              </a:ext>
            </a:extLst>
          </p:cNvPr>
          <p:cNvSpPr>
            <a:spLocks noGrp="1"/>
          </p:cNvSpPr>
          <p:nvPr>
            <p:ph type="sldNum" sz="quarter" idx="12"/>
          </p:nvPr>
        </p:nvSpPr>
        <p:spPr/>
        <p:txBody>
          <a:bodyPr/>
          <a:lstStyle/>
          <a:p>
            <a:fld id="{42F90245-33E3-4084-9340-EB643E9E9AF0}" type="slidenum">
              <a:rPr lang="en-US" sz="2200" smtClean="0"/>
              <a:t>4</a:t>
            </a:fld>
            <a:endParaRPr lang="en-US" sz="2200" dirty="0"/>
          </a:p>
        </p:txBody>
      </p:sp>
      <p:pic>
        <p:nvPicPr>
          <p:cNvPr id="3" name="editing">
            <a:hlinkClick r:id="" action="ppaction://media"/>
            <a:extLst>
              <a:ext uri="{FF2B5EF4-FFF2-40B4-BE49-F238E27FC236}">
                <a16:creationId xmlns:a16="http://schemas.microsoft.com/office/drawing/2014/main" id="{A4092D27-45F6-1729-5782-B518B4ECAF3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699309" y="1626829"/>
            <a:ext cx="4793381" cy="4793381"/>
          </a:xfrm>
          <a:prstGeom prst="rect">
            <a:avLst/>
          </a:prstGeom>
          <a:ln>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50099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1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EC188-174A-62A3-CADA-ECDEA650E31A}"/>
            </a:ext>
          </a:extLst>
        </p:cNvPr>
        <p:cNvGrpSpPr/>
        <p:nvPr/>
      </p:nvGrpSpPr>
      <p:grpSpPr>
        <a:xfrm>
          <a:off x="0" y="0"/>
          <a:ext cx="0" cy="0"/>
          <a:chOff x="0" y="0"/>
          <a:chExt cx="0" cy="0"/>
        </a:xfrm>
      </p:grpSpPr>
      <p:sp>
        <p:nvSpPr>
          <p:cNvPr id="61" name="Rectangle 60">
            <a:extLst>
              <a:ext uri="{FF2B5EF4-FFF2-40B4-BE49-F238E27FC236}">
                <a16:creationId xmlns:a16="http://schemas.microsoft.com/office/drawing/2014/main" id="{087B14C0-B8A9-C98D-C8B2-98B79A5B5714}"/>
              </a:ext>
            </a:extLst>
          </p:cNvPr>
          <p:cNvSpPr/>
          <p:nvPr/>
        </p:nvSpPr>
        <p:spPr>
          <a:xfrm>
            <a:off x="3533358" y="2202872"/>
            <a:ext cx="8343451" cy="4153478"/>
          </a:xfrm>
          <a:prstGeom prst="rect">
            <a:avLst/>
          </a:prstGeom>
          <a:solidFill>
            <a:srgbClr val="E4E3DC"/>
          </a:solidFill>
          <a:ln w="9525">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C70EA2CA-8FC2-0C91-B687-205E0C85F824}"/>
              </a:ext>
            </a:extLst>
          </p:cNvPr>
          <p:cNvSpPr/>
          <p:nvPr/>
        </p:nvSpPr>
        <p:spPr>
          <a:xfrm>
            <a:off x="362930" y="2202871"/>
            <a:ext cx="2867192" cy="4153478"/>
          </a:xfrm>
          <a:prstGeom prst="rect">
            <a:avLst/>
          </a:prstGeom>
          <a:solidFill>
            <a:srgbClr val="E4E3DC"/>
          </a:solidFill>
          <a:ln w="9525">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1F19FE-4F5D-E4D4-B0A0-D6358818A27F}"/>
              </a:ext>
            </a:extLst>
          </p:cNvPr>
          <p:cNvSpPr>
            <a:spLocks noGrp="1"/>
          </p:cNvSpPr>
          <p:nvPr>
            <p:ph type="title"/>
          </p:nvPr>
        </p:nvSpPr>
        <p:spPr/>
        <p:txBody>
          <a:bodyPr/>
          <a:lstStyle/>
          <a:p>
            <a:r>
              <a:rPr lang="en-US" dirty="0"/>
              <a:t>Artist-designed Procedural Grooms</a:t>
            </a:r>
          </a:p>
        </p:txBody>
      </p:sp>
      <p:sp>
        <p:nvSpPr>
          <p:cNvPr id="4" name="Slide Number Placeholder 3">
            <a:extLst>
              <a:ext uri="{FF2B5EF4-FFF2-40B4-BE49-F238E27FC236}">
                <a16:creationId xmlns:a16="http://schemas.microsoft.com/office/drawing/2014/main" id="{6EDEB34A-D346-D433-1382-022B06334BD4}"/>
              </a:ext>
            </a:extLst>
          </p:cNvPr>
          <p:cNvSpPr>
            <a:spLocks noGrp="1"/>
          </p:cNvSpPr>
          <p:nvPr>
            <p:ph type="sldNum" sz="quarter" idx="12"/>
          </p:nvPr>
        </p:nvSpPr>
        <p:spPr/>
        <p:txBody>
          <a:bodyPr/>
          <a:lstStyle/>
          <a:p>
            <a:fld id="{42F90245-33E3-4084-9340-EB643E9E9AF0}" type="slidenum">
              <a:rPr lang="en-US" sz="2200" smtClean="0"/>
              <a:t>5</a:t>
            </a:fld>
            <a:endParaRPr lang="en-US" sz="2200" dirty="0"/>
          </a:p>
        </p:txBody>
      </p:sp>
      <p:pic>
        <p:nvPicPr>
          <p:cNvPr id="12" name="Picture 11" descr="A wig on a mannequin&#10;&#10;AI-generated content may be incorrect.">
            <a:extLst>
              <a:ext uri="{FF2B5EF4-FFF2-40B4-BE49-F238E27FC236}">
                <a16:creationId xmlns:a16="http://schemas.microsoft.com/office/drawing/2014/main" id="{4212ADD5-4B33-3920-BC0F-11FA16281136}"/>
              </a:ext>
            </a:extLst>
          </p:cNvPr>
          <p:cNvPicPr>
            <a:picLocks noChangeAspect="1"/>
          </p:cNvPicPr>
          <p:nvPr/>
        </p:nvPicPr>
        <p:blipFill>
          <a:blip r:embed="rId4">
            <a:extLst>
              <a:ext uri="{28A0092B-C50C-407E-A947-70E740481C1C}">
                <a14:useLocalDpi xmlns:a14="http://schemas.microsoft.com/office/drawing/2010/main" val="0"/>
              </a:ext>
            </a:extLst>
          </a:blip>
          <a:srcRect l="21944" t="16719" r="17778" b="10595"/>
          <a:stretch>
            <a:fillRect/>
          </a:stretch>
        </p:blipFill>
        <p:spPr>
          <a:xfrm>
            <a:off x="9270412" y="2412449"/>
            <a:ext cx="2406587" cy="2901950"/>
          </a:xfrm>
          <a:prstGeom prst="rect">
            <a:avLst/>
          </a:prstGeom>
          <a:ln>
            <a:solidFill>
              <a:schemeClr val="bg1"/>
            </a:solidFill>
          </a:ln>
          <a:effectLst>
            <a:outerShdw blurRad="50800" dist="38100" dir="2700000" algn="tl" rotWithShape="0">
              <a:prstClr val="black">
                <a:alpha val="40000"/>
              </a:prstClr>
            </a:outerShdw>
          </a:effectLst>
        </p:spPr>
      </p:pic>
      <p:grpSp>
        <p:nvGrpSpPr>
          <p:cNvPr id="13" name="Group 12">
            <a:extLst>
              <a:ext uri="{FF2B5EF4-FFF2-40B4-BE49-F238E27FC236}">
                <a16:creationId xmlns:a16="http://schemas.microsoft.com/office/drawing/2014/main" id="{26ECE4E9-8E32-9445-5CA1-B707A03770AB}"/>
              </a:ext>
            </a:extLst>
          </p:cNvPr>
          <p:cNvGrpSpPr/>
          <p:nvPr/>
        </p:nvGrpSpPr>
        <p:grpSpPr>
          <a:xfrm>
            <a:off x="7023435" y="3290149"/>
            <a:ext cx="1191429" cy="1325563"/>
            <a:chOff x="7435023" y="3223419"/>
            <a:chExt cx="1438275" cy="1600200"/>
          </a:xfrm>
        </p:grpSpPr>
        <p:pic>
          <p:nvPicPr>
            <p:cNvPr id="10" name="Graphic 9">
              <a:extLst>
                <a:ext uri="{FF2B5EF4-FFF2-40B4-BE49-F238E27FC236}">
                  <a16:creationId xmlns:a16="http://schemas.microsoft.com/office/drawing/2014/main" id="{0C146D74-3438-9689-C9D9-28987F7C713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35023" y="3223419"/>
              <a:ext cx="1438275" cy="1600200"/>
            </a:xfrm>
            <a:prstGeom prst="rect">
              <a:avLst/>
            </a:prstGeom>
          </p:spPr>
        </p:pic>
        <p:pic>
          <p:nvPicPr>
            <p:cNvPr id="9" name="Picture 8" descr="A green and red wire on a white surface&#10;&#10;AI-generated content may be incorrect.">
              <a:extLst>
                <a:ext uri="{FF2B5EF4-FFF2-40B4-BE49-F238E27FC236}">
                  <a16:creationId xmlns:a16="http://schemas.microsoft.com/office/drawing/2014/main" id="{9F9E6ADF-AA4D-94A1-B0B2-F1B02FFD47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77284" y="3315709"/>
              <a:ext cx="1153753" cy="1384503"/>
            </a:xfrm>
            <a:prstGeom prst="rect">
              <a:avLst/>
            </a:prstGeom>
          </p:spPr>
        </p:pic>
      </p:grpSp>
      <p:sp>
        <p:nvSpPr>
          <p:cNvPr id="18" name="Arrow: Right 17">
            <a:extLst>
              <a:ext uri="{FF2B5EF4-FFF2-40B4-BE49-F238E27FC236}">
                <a16:creationId xmlns:a16="http://schemas.microsoft.com/office/drawing/2014/main" id="{D03BFFFB-6910-1680-DCC5-145A9CED4B2D}"/>
              </a:ext>
            </a:extLst>
          </p:cNvPr>
          <p:cNvSpPr/>
          <p:nvPr/>
        </p:nvSpPr>
        <p:spPr>
          <a:xfrm>
            <a:off x="8399069" y="3777776"/>
            <a:ext cx="687138" cy="307098"/>
          </a:xfrm>
          <a:prstGeom prst="rightArrow">
            <a:avLst/>
          </a:prstGeom>
          <a:solidFill>
            <a:srgbClr val="ACA79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A colorful hair on a mannequin head&#10;&#10;AI-generated content may be incorrect.">
            <a:extLst>
              <a:ext uri="{FF2B5EF4-FFF2-40B4-BE49-F238E27FC236}">
                <a16:creationId xmlns:a16="http://schemas.microsoft.com/office/drawing/2014/main" id="{4920959A-69D9-DC6A-75B0-071FD5CA10DE}"/>
              </a:ext>
            </a:extLst>
          </p:cNvPr>
          <p:cNvPicPr>
            <a:picLocks noChangeAspect="1"/>
          </p:cNvPicPr>
          <p:nvPr/>
        </p:nvPicPr>
        <p:blipFill>
          <a:blip r:embed="rId8">
            <a:extLst>
              <a:ext uri="{28A0092B-C50C-407E-A947-70E740481C1C}">
                <a14:useLocalDpi xmlns:a14="http://schemas.microsoft.com/office/drawing/2010/main" val="0"/>
              </a:ext>
            </a:extLst>
          </a:blip>
          <a:srcRect l="21944" t="16719" r="17778" b="10596"/>
          <a:stretch>
            <a:fillRect/>
          </a:stretch>
        </p:blipFill>
        <p:spPr>
          <a:xfrm>
            <a:off x="3717562" y="2412450"/>
            <a:ext cx="2406586" cy="2901951"/>
          </a:xfrm>
          <a:prstGeom prst="rect">
            <a:avLst/>
          </a:prstGeom>
          <a:ln>
            <a:solidFill>
              <a:schemeClr val="bg1"/>
            </a:solidFill>
          </a:ln>
          <a:effectLst>
            <a:outerShdw blurRad="50800" dist="38100" dir="2700000" algn="tl" rotWithShape="0">
              <a:prstClr val="black">
                <a:alpha val="40000"/>
              </a:prstClr>
            </a:outerShdw>
          </a:effectLst>
        </p:spPr>
      </p:pic>
      <p:sp>
        <p:nvSpPr>
          <p:cNvPr id="19" name="TextBox 18">
            <a:extLst>
              <a:ext uri="{FF2B5EF4-FFF2-40B4-BE49-F238E27FC236}">
                <a16:creationId xmlns:a16="http://schemas.microsoft.com/office/drawing/2014/main" id="{1D7987CE-4FFA-58CB-F525-1DE4D5251C0B}"/>
              </a:ext>
            </a:extLst>
          </p:cNvPr>
          <p:cNvSpPr txBox="1"/>
          <p:nvPr/>
        </p:nvSpPr>
        <p:spPr>
          <a:xfrm>
            <a:off x="3868956" y="5580053"/>
            <a:ext cx="2103796" cy="461665"/>
          </a:xfrm>
          <a:prstGeom prst="rect">
            <a:avLst/>
          </a:prstGeom>
          <a:noFill/>
        </p:spPr>
        <p:txBody>
          <a:bodyPr wrap="square" rtlCol="0">
            <a:spAutoFit/>
          </a:bodyPr>
          <a:lstStyle/>
          <a:p>
            <a:r>
              <a:rPr lang="en-US" sz="2400" dirty="0"/>
              <a:t>Guide Strands</a:t>
            </a:r>
          </a:p>
        </p:txBody>
      </p:sp>
      <p:sp>
        <p:nvSpPr>
          <p:cNvPr id="21" name="TextBox 20">
            <a:extLst>
              <a:ext uri="{FF2B5EF4-FFF2-40B4-BE49-F238E27FC236}">
                <a16:creationId xmlns:a16="http://schemas.microsoft.com/office/drawing/2014/main" id="{7A47D5F7-2707-C790-1B3A-DD3BC77EB415}"/>
              </a:ext>
            </a:extLst>
          </p:cNvPr>
          <p:cNvSpPr txBox="1"/>
          <p:nvPr/>
        </p:nvSpPr>
        <p:spPr>
          <a:xfrm>
            <a:off x="6604186" y="5405949"/>
            <a:ext cx="2201793" cy="830997"/>
          </a:xfrm>
          <a:prstGeom prst="rect">
            <a:avLst/>
          </a:prstGeom>
          <a:noFill/>
        </p:spPr>
        <p:txBody>
          <a:bodyPr wrap="square" rtlCol="0">
            <a:spAutoFit/>
          </a:bodyPr>
          <a:lstStyle/>
          <a:p>
            <a:pPr algn="ctr"/>
            <a:r>
              <a:rPr lang="en-US" sz="2400" dirty="0"/>
              <a:t>Procedural Operators</a:t>
            </a:r>
          </a:p>
        </p:txBody>
      </p:sp>
      <p:sp>
        <p:nvSpPr>
          <p:cNvPr id="22" name="TextBox 21">
            <a:extLst>
              <a:ext uri="{FF2B5EF4-FFF2-40B4-BE49-F238E27FC236}">
                <a16:creationId xmlns:a16="http://schemas.microsoft.com/office/drawing/2014/main" id="{BE39CB05-EA49-4028-8F37-59C43498FD91}"/>
              </a:ext>
            </a:extLst>
          </p:cNvPr>
          <p:cNvSpPr txBox="1"/>
          <p:nvPr/>
        </p:nvSpPr>
        <p:spPr>
          <a:xfrm>
            <a:off x="9500159" y="5416513"/>
            <a:ext cx="1947092" cy="830997"/>
          </a:xfrm>
          <a:prstGeom prst="rect">
            <a:avLst/>
          </a:prstGeom>
          <a:noFill/>
        </p:spPr>
        <p:txBody>
          <a:bodyPr wrap="square" rtlCol="0">
            <a:spAutoFit/>
          </a:bodyPr>
          <a:lstStyle/>
          <a:p>
            <a:pPr algn="ctr"/>
            <a:r>
              <a:rPr lang="en-US" sz="2400" dirty="0"/>
              <a:t>Procedural Groom</a:t>
            </a:r>
          </a:p>
        </p:txBody>
      </p:sp>
      <p:sp>
        <p:nvSpPr>
          <p:cNvPr id="23" name="Cross 22">
            <a:extLst>
              <a:ext uri="{FF2B5EF4-FFF2-40B4-BE49-F238E27FC236}">
                <a16:creationId xmlns:a16="http://schemas.microsoft.com/office/drawing/2014/main" id="{1B94615C-E981-BE1E-8E9A-DCE2AEC2AFDA}"/>
              </a:ext>
            </a:extLst>
          </p:cNvPr>
          <p:cNvSpPr/>
          <p:nvPr/>
        </p:nvSpPr>
        <p:spPr>
          <a:xfrm>
            <a:off x="6290590" y="3657600"/>
            <a:ext cx="548640" cy="548640"/>
          </a:xfrm>
          <a:prstGeom prst="plus">
            <a:avLst>
              <a:gd name="adj" fmla="val 36111"/>
            </a:avLst>
          </a:prstGeom>
          <a:solidFill>
            <a:srgbClr val="ACA79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9FA30A89-4C2C-A267-BA04-DA4E61E2DE22}"/>
              </a:ext>
            </a:extLst>
          </p:cNvPr>
          <p:cNvSpPr txBox="1"/>
          <p:nvPr/>
        </p:nvSpPr>
        <p:spPr>
          <a:xfrm>
            <a:off x="714301" y="1538963"/>
            <a:ext cx="2120580" cy="461665"/>
          </a:xfrm>
          <a:prstGeom prst="rect">
            <a:avLst/>
          </a:prstGeom>
          <a:solidFill>
            <a:srgbClr val="ACA793"/>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2400" dirty="0"/>
              <a:t>Hard to Edit</a:t>
            </a:r>
          </a:p>
        </p:txBody>
      </p:sp>
      <p:pic>
        <p:nvPicPr>
          <p:cNvPr id="38" name="Picture 37">
            <a:extLst>
              <a:ext uri="{FF2B5EF4-FFF2-40B4-BE49-F238E27FC236}">
                <a16:creationId xmlns:a16="http://schemas.microsoft.com/office/drawing/2014/main" id="{6B034917-0DB9-D162-FC90-251BBDB724D1}"/>
              </a:ext>
            </a:extLst>
          </p:cNvPr>
          <p:cNvPicPr>
            <a:picLocks noChangeAspect="1"/>
          </p:cNvPicPr>
          <p:nvPr/>
        </p:nvPicPr>
        <p:blipFill>
          <a:blip r:embed="rId9"/>
          <a:srcRect l="22746" t="16833" r="17217" b="10772"/>
          <a:stretch>
            <a:fillRect/>
          </a:stretch>
        </p:blipFill>
        <p:spPr>
          <a:xfrm>
            <a:off x="571298" y="2412449"/>
            <a:ext cx="2406587" cy="2901950"/>
          </a:xfrm>
          <a:prstGeom prst="rect">
            <a:avLst/>
          </a:prstGeom>
          <a:ln>
            <a:solidFill>
              <a:schemeClr val="bg1"/>
            </a:solidFill>
          </a:ln>
          <a:effectLst>
            <a:outerShdw blurRad="50800" dist="38100" dir="2700000" algn="tl" rotWithShape="0">
              <a:prstClr val="black">
                <a:alpha val="40000"/>
              </a:prstClr>
            </a:outerShdw>
          </a:effectLst>
        </p:spPr>
      </p:pic>
      <p:sp>
        <p:nvSpPr>
          <p:cNvPr id="60" name="TextBox 59">
            <a:extLst>
              <a:ext uri="{FF2B5EF4-FFF2-40B4-BE49-F238E27FC236}">
                <a16:creationId xmlns:a16="http://schemas.microsoft.com/office/drawing/2014/main" id="{DBFC1C31-EF45-0DC2-DDE1-24CCDD9E27E0}"/>
              </a:ext>
            </a:extLst>
          </p:cNvPr>
          <p:cNvSpPr txBox="1"/>
          <p:nvPr/>
        </p:nvSpPr>
        <p:spPr>
          <a:xfrm>
            <a:off x="815023" y="5448995"/>
            <a:ext cx="1947091" cy="830997"/>
          </a:xfrm>
          <a:prstGeom prst="rect">
            <a:avLst/>
          </a:prstGeom>
          <a:noFill/>
        </p:spPr>
        <p:txBody>
          <a:bodyPr wrap="square" rtlCol="0">
            <a:spAutoFit/>
          </a:bodyPr>
          <a:lstStyle/>
          <a:p>
            <a:pPr algn="ctr"/>
            <a:r>
              <a:rPr lang="en-US" sz="2400" dirty="0"/>
              <a:t>Unstructured Strands</a:t>
            </a:r>
          </a:p>
        </p:txBody>
      </p:sp>
      <p:sp>
        <p:nvSpPr>
          <p:cNvPr id="65" name="TextBox 64">
            <a:extLst>
              <a:ext uri="{FF2B5EF4-FFF2-40B4-BE49-F238E27FC236}">
                <a16:creationId xmlns:a16="http://schemas.microsoft.com/office/drawing/2014/main" id="{AF7D30E3-DEAD-2428-1087-3F835FDCE4A7}"/>
              </a:ext>
            </a:extLst>
          </p:cNvPr>
          <p:cNvSpPr txBox="1"/>
          <p:nvPr/>
        </p:nvSpPr>
        <p:spPr>
          <a:xfrm>
            <a:off x="5288628" y="1538962"/>
            <a:ext cx="4832907" cy="461665"/>
          </a:xfrm>
          <a:prstGeom prst="rect">
            <a:avLst/>
          </a:prstGeom>
          <a:solidFill>
            <a:srgbClr val="ACA793"/>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2400" dirty="0"/>
              <a:t>Easy to Edit, Guaranteed Structure</a:t>
            </a:r>
          </a:p>
        </p:txBody>
      </p:sp>
      <p:sp>
        <p:nvSpPr>
          <p:cNvPr id="3" name="TextBox 2">
            <a:extLst>
              <a:ext uri="{FF2B5EF4-FFF2-40B4-BE49-F238E27FC236}">
                <a16:creationId xmlns:a16="http://schemas.microsoft.com/office/drawing/2014/main" id="{5DDD0267-6256-DF8A-838B-865D8F699562}"/>
              </a:ext>
            </a:extLst>
          </p:cNvPr>
          <p:cNvSpPr txBox="1"/>
          <p:nvPr/>
        </p:nvSpPr>
        <p:spPr>
          <a:xfrm rot="21140115">
            <a:off x="1893608" y="4825589"/>
            <a:ext cx="1216650" cy="461665"/>
          </a:xfrm>
          <a:prstGeom prst="rect">
            <a:avLst/>
          </a:prstGeom>
          <a:solidFill>
            <a:srgbClr val="ACA793"/>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2400" dirty="0"/>
              <a:t>100k</a:t>
            </a:r>
          </a:p>
        </p:txBody>
      </p:sp>
      <p:sp>
        <p:nvSpPr>
          <p:cNvPr id="5" name="TextBox 4">
            <a:extLst>
              <a:ext uri="{FF2B5EF4-FFF2-40B4-BE49-F238E27FC236}">
                <a16:creationId xmlns:a16="http://schemas.microsoft.com/office/drawing/2014/main" id="{2A768B60-50F5-EC6C-705D-A4C4C62BDFDD}"/>
              </a:ext>
            </a:extLst>
          </p:cNvPr>
          <p:cNvSpPr txBox="1"/>
          <p:nvPr/>
        </p:nvSpPr>
        <p:spPr>
          <a:xfrm rot="21111830">
            <a:off x="5039873" y="4825588"/>
            <a:ext cx="1216650" cy="461665"/>
          </a:xfrm>
          <a:prstGeom prst="rect">
            <a:avLst/>
          </a:prstGeom>
          <a:solidFill>
            <a:srgbClr val="ACA793"/>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2400" dirty="0"/>
              <a:t>1k</a:t>
            </a:r>
          </a:p>
        </p:txBody>
      </p:sp>
    </p:spTree>
    <p:custDataLst>
      <p:tags r:id="rId1"/>
    </p:custDataLst>
    <p:extLst>
      <p:ext uri="{BB962C8B-B14F-4D97-AF65-F5344CB8AC3E}">
        <p14:creationId xmlns:p14="http://schemas.microsoft.com/office/powerpoint/2010/main" val="2864189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par>
                                <p:cTn id="30" presetID="10"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par>
                                <p:cTn id="41" presetID="10"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2"/>
                                        </p:tgtEl>
                                        <p:attrNameLst>
                                          <p:attrName>style.visibility</p:attrName>
                                        </p:attrNameLst>
                                      </p:cBhvr>
                                      <p:to>
                                        <p:strVal val="visible"/>
                                      </p:to>
                                    </p:set>
                                    <p:animEffect transition="in" filter="fade">
                                      <p:cBhvr>
                                        <p:cTn id="51" dur="500"/>
                                        <p:tgtEl>
                                          <p:spTgt spid="6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64"/>
                                        </p:tgtEl>
                                        <p:attrNameLst>
                                          <p:attrName>style.visibility</p:attrName>
                                        </p:attrNameLst>
                                      </p:cBhvr>
                                      <p:to>
                                        <p:strVal val="visible"/>
                                      </p:to>
                                    </p:set>
                                    <p:animEffect transition="in" filter="fade">
                                      <p:cBhvr>
                                        <p:cTn id="54" dur="500"/>
                                        <p:tgtEl>
                                          <p:spTgt spid="6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65"/>
                                        </p:tgtEl>
                                        <p:attrNameLst>
                                          <p:attrName>style.visibility</p:attrName>
                                        </p:attrNameLst>
                                      </p:cBhvr>
                                      <p:to>
                                        <p:strVal val="visible"/>
                                      </p:to>
                                    </p:set>
                                    <p:animEffect transition="in" filter="fade">
                                      <p:cBhvr>
                                        <p:cTn id="59" dur="500"/>
                                        <p:tgtEl>
                                          <p:spTgt spid="65"/>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61"/>
                                        </p:tgtEl>
                                        <p:attrNameLst>
                                          <p:attrName>style.visibility</p:attrName>
                                        </p:attrNameLst>
                                      </p:cBhvr>
                                      <p:to>
                                        <p:strVal val="visible"/>
                                      </p:to>
                                    </p:set>
                                    <p:animEffect transition="in" filter="fade">
                                      <p:cBhvr>
                                        <p:cTn id="6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4" grpId="0" animBg="1"/>
      <p:bldP spid="18" grpId="0" animBg="1"/>
      <p:bldP spid="19" grpId="0"/>
      <p:bldP spid="21" grpId="0"/>
      <p:bldP spid="22" grpId="0"/>
      <p:bldP spid="23" grpId="0" animBg="1"/>
      <p:bldP spid="62" grpId="0" animBg="1"/>
      <p:bldP spid="60" grpId="0"/>
      <p:bldP spid="65" grpId="0" animBg="1"/>
      <p:bldP spid="3"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446E2252-CC2C-30A1-DB2C-49A41C05499E}"/>
              </a:ext>
            </a:extLst>
          </p:cNvPr>
          <p:cNvSpPr/>
          <p:nvPr/>
        </p:nvSpPr>
        <p:spPr>
          <a:xfrm>
            <a:off x="838200" y="2139696"/>
            <a:ext cx="2867192" cy="4157289"/>
          </a:xfrm>
          <a:prstGeom prst="rect">
            <a:avLst/>
          </a:prstGeom>
          <a:solidFill>
            <a:srgbClr val="E4E3DC"/>
          </a:solidFill>
          <a:ln w="9525">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CC54B67F-0F2C-6EA1-A715-C4C1CC2A98F1}"/>
              </a:ext>
            </a:extLst>
          </p:cNvPr>
          <p:cNvSpPr/>
          <p:nvPr/>
        </p:nvSpPr>
        <p:spPr>
          <a:xfrm>
            <a:off x="6347679" y="2139697"/>
            <a:ext cx="4889282" cy="4157288"/>
          </a:xfrm>
          <a:prstGeom prst="rect">
            <a:avLst/>
          </a:prstGeom>
          <a:solidFill>
            <a:srgbClr val="E4E3DC"/>
          </a:solidFill>
          <a:ln w="9525">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C32E1D-9F18-6A41-CE7E-40191ECB54DB}"/>
              </a:ext>
            </a:extLst>
          </p:cNvPr>
          <p:cNvSpPr>
            <a:spLocks noGrp="1"/>
          </p:cNvSpPr>
          <p:nvPr>
            <p:ph type="title"/>
          </p:nvPr>
        </p:nvSpPr>
        <p:spPr>
          <a:xfrm>
            <a:off x="838200" y="233017"/>
            <a:ext cx="10515600" cy="1325563"/>
          </a:xfrm>
        </p:spPr>
        <p:txBody>
          <a:bodyPr>
            <a:normAutofit/>
          </a:bodyPr>
          <a:lstStyle/>
          <a:p>
            <a:r>
              <a:rPr lang="en-US" sz="3600" dirty="0"/>
              <a:t>Our Paper: Unstructured Strands to Procedural Grooms</a:t>
            </a:r>
          </a:p>
        </p:txBody>
      </p:sp>
      <p:sp>
        <p:nvSpPr>
          <p:cNvPr id="4" name="Slide Number Placeholder 3">
            <a:extLst>
              <a:ext uri="{FF2B5EF4-FFF2-40B4-BE49-F238E27FC236}">
                <a16:creationId xmlns:a16="http://schemas.microsoft.com/office/drawing/2014/main" id="{87849711-9A25-111E-64DC-153F91B79E11}"/>
              </a:ext>
            </a:extLst>
          </p:cNvPr>
          <p:cNvSpPr>
            <a:spLocks noGrp="1"/>
          </p:cNvSpPr>
          <p:nvPr>
            <p:ph type="sldNum" sz="quarter" idx="12"/>
          </p:nvPr>
        </p:nvSpPr>
        <p:spPr/>
        <p:txBody>
          <a:bodyPr/>
          <a:lstStyle/>
          <a:p>
            <a:fld id="{42F90245-33E3-4084-9340-EB643E9E9AF0}" type="slidenum">
              <a:rPr lang="en-US" sz="2200" smtClean="0"/>
              <a:t>6</a:t>
            </a:fld>
            <a:endParaRPr lang="en-US" sz="2200" dirty="0"/>
          </a:p>
        </p:txBody>
      </p:sp>
      <p:pic>
        <p:nvPicPr>
          <p:cNvPr id="24" name="Picture 23" descr="A colorful hair on a mannequin head&#10;&#10;AI-generated content may be incorrect.">
            <a:extLst>
              <a:ext uri="{FF2B5EF4-FFF2-40B4-BE49-F238E27FC236}">
                <a16:creationId xmlns:a16="http://schemas.microsoft.com/office/drawing/2014/main" id="{7CAADC45-800C-2C53-BCE6-110BC3AA2873}"/>
              </a:ext>
            </a:extLst>
          </p:cNvPr>
          <p:cNvPicPr>
            <a:picLocks noChangeAspect="1"/>
          </p:cNvPicPr>
          <p:nvPr/>
        </p:nvPicPr>
        <p:blipFill>
          <a:blip r:embed="rId4">
            <a:extLst>
              <a:ext uri="{28A0092B-C50C-407E-A947-70E740481C1C}">
                <a14:useLocalDpi xmlns:a14="http://schemas.microsoft.com/office/drawing/2010/main" val="0"/>
              </a:ext>
            </a:extLst>
          </a:blip>
          <a:srcRect l="21944" t="16719" r="17778" b="10596"/>
          <a:stretch>
            <a:fillRect/>
          </a:stretch>
        </p:blipFill>
        <p:spPr>
          <a:xfrm>
            <a:off x="6531882" y="2349275"/>
            <a:ext cx="2406586" cy="2901951"/>
          </a:xfrm>
          <a:prstGeom prst="rect">
            <a:avLst/>
          </a:prstGeom>
          <a:ln>
            <a:solidFill>
              <a:schemeClr val="bg1"/>
            </a:solidFill>
          </a:ln>
          <a:effectLst>
            <a:outerShdw blurRad="50800" dist="38100" dir="2700000" algn="tl" rotWithShape="0">
              <a:prstClr val="black">
                <a:alpha val="40000"/>
              </a:prstClr>
            </a:outerShdw>
          </a:effectLst>
        </p:spPr>
      </p:pic>
      <p:grpSp>
        <p:nvGrpSpPr>
          <p:cNvPr id="25" name="Group 24">
            <a:extLst>
              <a:ext uri="{FF2B5EF4-FFF2-40B4-BE49-F238E27FC236}">
                <a16:creationId xmlns:a16="http://schemas.microsoft.com/office/drawing/2014/main" id="{B68E8F86-B835-FC39-C71D-775975049AB3}"/>
              </a:ext>
            </a:extLst>
          </p:cNvPr>
          <p:cNvGrpSpPr/>
          <p:nvPr/>
        </p:nvGrpSpPr>
        <p:grpSpPr>
          <a:xfrm>
            <a:off x="9837755" y="3226974"/>
            <a:ext cx="1191429" cy="1325563"/>
            <a:chOff x="7435023" y="3223419"/>
            <a:chExt cx="1438275" cy="1600200"/>
          </a:xfrm>
        </p:grpSpPr>
        <p:pic>
          <p:nvPicPr>
            <p:cNvPr id="26" name="Graphic 25">
              <a:extLst>
                <a:ext uri="{FF2B5EF4-FFF2-40B4-BE49-F238E27FC236}">
                  <a16:creationId xmlns:a16="http://schemas.microsoft.com/office/drawing/2014/main" id="{E65E5BC0-C8A6-9179-32FA-0B79DCE431D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35023" y="3223419"/>
              <a:ext cx="1438275" cy="1600200"/>
            </a:xfrm>
            <a:prstGeom prst="rect">
              <a:avLst/>
            </a:prstGeom>
          </p:spPr>
        </p:pic>
        <p:pic>
          <p:nvPicPr>
            <p:cNvPr id="27" name="Picture 26" descr="A green and red wire on a white surface&#10;&#10;AI-generated content may be incorrect.">
              <a:extLst>
                <a:ext uri="{FF2B5EF4-FFF2-40B4-BE49-F238E27FC236}">
                  <a16:creationId xmlns:a16="http://schemas.microsoft.com/office/drawing/2014/main" id="{0175FCD8-35D2-0529-EF9B-B1E09921BF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77284" y="3315709"/>
              <a:ext cx="1153753" cy="1384503"/>
            </a:xfrm>
            <a:prstGeom prst="rect">
              <a:avLst/>
            </a:prstGeom>
          </p:spPr>
        </p:pic>
      </p:grpSp>
      <p:sp>
        <p:nvSpPr>
          <p:cNvPr id="28" name="Arrow: Right 27">
            <a:extLst>
              <a:ext uri="{FF2B5EF4-FFF2-40B4-BE49-F238E27FC236}">
                <a16:creationId xmlns:a16="http://schemas.microsoft.com/office/drawing/2014/main" id="{F8BDB55A-A176-5D03-668F-F8844CE19FA1}"/>
              </a:ext>
            </a:extLst>
          </p:cNvPr>
          <p:cNvSpPr/>
          <p:nvPr/>
        </p:nvSpPr>
        <p:spPr>
          <a:xfrm>
            <a:off x="4483586" y="4133149"/>
            <a:ext cx="1217312" cy="544045"/>
          </a:xfrm>
          <a:prstGeom prst="rightArrow">
            <a:avLst/>
          </a:prstGeom>
          <a:solidFill>
            <a:srgbClr val="ACA79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1B0A57E7-E7CC-8518-C2B0-DAEF26598CC4}"/>
              </a:ext>
            </a:extLst>
          </p:cNvPr>
          <p:cNvSpPr txBox="1"/>
          <p:nvPr/>
        </p:nvSpPr>
        <p:spPr>
          <a:xfrm>
            <a:off x="7890663" y="5343768"/>
            <a:ext cx="1947092" cy="830997"/>
          </a:xfrm>
          <a:prstGeom prst="rect">
            <a:avLst/>
          </a:prstGeom>
          <a:noFill/>
        </p:spPr>
        <p:txBody>
          <a:bodyPr wrap="square" rtlCol="0">
            <a:spAutoFit/>
          </a:bodyPr>
          <a:lstStyle/>
          <a:p>
            <a:pPr algn="ctr"/>
            <a:r>
              <a:rPr lang="en-US" sz="2400" dirty="0"/>
              <a:t>Procedural Groom</a:t>
            </a:r>
          </a:p>
        </p:txBody>
      </p:sp>
      <p:sp>
        <p:nvSpPr>
          <p:cNvPr id="32" name="Cross 31">
            <a:extLst>
              <a:ext uri="{FF2B5EF4-FFF2-40B4-BE49-F238E27FC236}">
                <a16:creationId xmlns:a16="http://schemas.microsoft.com/office/drawing/2014/main" id="{346A4869-A71B-8C2B-232C-EADE4E9BCF5F}"/>
              </a:ext>
            </a:extLst>
          </p:cNvPr>
          <p:cNvSpPr/>
          <p:nvPr/>
        </p:nvSpPr>
        <p:spPr>
          <a:xfrm>
            <a:off x="9104910" y="3594425"/>
            <a:ext cx="548640" cy="548640"/>
          </a:xfrm>
          <a:prstGeom prst="plus">
            <a:avLst>
              <a:gd name="adj" fmla="val 36111"/>
            </a:avLst>
          </a:prstGeom>
          <a:solidFill>
            <a:srgbClr val="ACA79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C5BCBA80-F5BD-2E34-95FB-0CE8A4CEDC23}"/>
              </a:ext>
            </a:extLst>
          </p:cNvPr>
          <p:cNvPicPr>
            <a:picLocks noChangeAspect="1"/>
          </p:cNvPicPr>
          <p:nvPr/>
        </p:nvPicPr>
        <p:blipFill>
          <a:blip r:embed="rId8"/>
          <a:srcRect l="22746" t="16833" r="17217" b="10772"/>
          <a:stretch>
            <a:fillRect/>
          </a:stretch>
        </p:blipFill>
        <p:spPr>
          <a:xfrm>
            <a:off x="1046568" y="2349274"/>
            <a:ext cx="2406587" cy="2901950"/>
          </a:xfrm>
          <a:prstGeom prst="rect">
            <a:avLst/>
          </a:prstGeom>
          <a:ln>
            <a:solidFill>
              <a:schemeClr val="bg1"/>
            </a:solidFill>
          </a:ln>
          <a:effectLst>
            <a:outerShdw blurRad="50800" dist="38100" dir="2700000" algn="tl" rotWithShape="0">
              <a:prstClr val="black">
                <a:alpha val="40000"/>
              </a:prstClr>
            </a:outerShdw>
          </a:effectLst>
        </p:spPr>
      </p:pic>
      <p:sp>
        <p:nvSpPr>
          <p:cNvPr id="34" name="TextBox 33">
            <a:extLst>
              <a:ext uri="{FF2B5EF4-FFF2-40B4-BE49-F238E27FC236}">
                <a16:creationId xmlns:a16="http://schemas.microsoft.com/office/drawing/2014/main" id="{361D03B3-27E7-81FB-89E4-7DD09BFBEF10}"/>
              </a:ext>
            </a:extLst>
          </p:cNvPr>
          <p:cNvSpPr txBox="1"/>
          <p:nvPr/>
        </p:nvSpPr>
        <p:spPr>
          <a:xfrm>
            <a:off x="1290293" y="5376250"/>
            <a:ext cx="1947091" cy="830997"/>
          </a:xfrm>
          <a:prstGeom prst="rect">
            <a:avLst/>
          </a:prstGeom>
          <a:noFill/>
        </p:spPr>
        <p:txBody>
          <a:bodyPr wrap="square" rtlCol="0">
            <a:spAutoFit/>
          </a:bodyPr>
          <a:lstStyle/>
          <a:p>
            <a:pPr algn="ctr"/>
            <a:r>
              <a:rPr lang="en-US" sz="2400" dirty="0"/>
              <a:t>Unstructured Strands</a:t>
            </a:r>
          </a:p>
        </p:txBody>
      </p:sp>
      <p:sp>
        <p:nvSpPr>
          <p:cNvPr id="37" name="TextBox 36">
            <a:extLst>
              <a:ext uri="{FF2B5EF4-FFF2-40B4-BE49-F238E27FC236}">
                <a16:creationId xmlns:a16="http://schemas.microsoft.com/office/drawing/2014/main" id="{F4EA1A23-16F7-8888-6149-2F49F54037DD}"/>
              </a:ext>
            </a:extLst>
          </p:cNvPr>
          <p:cNvSpPr txBox="1"/>
          <p:nvPr/>
        </p:nvSpPr>
        <p:spPr>
          <a:xfrm>
            <a:off x="4049186" y="4928914"/>
            <a:ext cx="1947092" cy="461665"/>
          </a:xfrm>
          <a:prstGeom prst="rect">
            <a:avLst/>
          </a:prstGeom>
          <a:noFill/>
        </p:spPr>
        <p:txBody>
          <a:bodyPr wrap="square" rtlCol="0">
            <a:spAutoFit/>
          </a:bodyPr>
          <a:lstStyle/>
          <a:p>
            <a:pPr algn="ctr"/>
            <a:r>
              <a:rPr lang="en-US" sz="2400" dirty="0"/>
              <a:t>Optimization</a:t>
            </a:r>
          </a:p>
        </p:txBody>
      </p:sp>
      <p:sp>
        <p:nvSpPr>
          <p:cNvPr id="3" name="TextBox 2">
            <a:extLst>
              <a:ext uri="{FF2B5EF4-FFF2-40B4-BE49-F238E27FC236}">
                <a16:creationId xmlns:a16="http://schemas.microsoft.com/office/drawing/2014/main" id="{81940168-093E-02ED-C9D2-4EF094353ECF}"/>
              </a:ext>
            </a:extLst>
          </p:cNvPr>
          <p:cNvSpPr txBox="1"/>
          <p:nvPr/>
        </p:nvSpPr>
        <p:spPr>
          <a:xfrm rot="21312541">
            <a:off x="3970921" y="2815294"/>
            <a:ext cx="2181390" cy="830997"/>
          </a:xfrm>
          <a:prstGeom prst="rect">
            <a:avLst/>
          </a:prstGeom>
          <a:solidFill>
            <a:srgbClr val="ACA793"/>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2400" dirty="0"/>
              <a:t>No training data needed!</a:t>
            </a:r>
          </a:p>
        </p:txBody>
      </p:sp>
      <p:sp>
        <p:nvSpPr>
          <p:cNvPr id="5" name="TextBox 4">
            <a:extLst>
              <a:ext uri="{FF2B5EF4-FFF2-40B4-BE49-F238E27FC236}">
                <a16:creationId xmlns:a16="http://schemas.microsoft.com/office/drawing/2014/main" id="{63C1DDAD-8609-33C6-4D53-8D5D005C801C}"/>
              </a:ext>
            </a:extLst>
          </p:cNvPr>
          <p:cNvSpPr txBox="1"/>
          <p:nvPr/>
        </p:nvSpPr>
        <p:spPr>
          <a:xfrm>
            <a:off x="1189571" y="1504725"/>
            <a:ext cx="2120580" cy="461665"/>
          </a:xfrm>
          <a:prstGeom prst="rect">
            <a:avLst/>
          </a:prstGeom>
          <a:solidFill>
            <a:srgbClr val="ACA793"/>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2400" dirty="0"/>
              <a:t>Input</a:t>
            </a:r>
          </a:p>
        </p:txBody>
      </p:sp>
      <p:sp>
        <p:nvSpPr>
          <p:cNvPr id="6" name="TextBox 5">
            <a:extLst>
              <a:ext uri="{FF2B5EF4-FFF2-40B4-BE49-F238E27FC236}">
                <a16:creationId xmlns:a16="http://schemas.microsoft.com/office/drawing/2014/main" id="{F02695A3-4626-34C7-44B4-ADD2899B29F6}"/>
              </a:ext>
            </a:extLst>
          </p:cNvPr>
          <p:cNvSpPr txBox="1"/>
          <p:nvPr/>
        </p:nvSpPr>
        <p:spPr>
          <a:xfrm>
            <a:off x="7803919" y="1504724"/>
            <a:ext cx="2120580" cy="461665"/>
          </a:xfrm>
          <a:prstGeom prst="rect">
            <a:avLst/>
          </a:prstGeom>
          <a:solidFill>
            <a:srgbClr val="ACA793"/>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2400" dirty="0"/>
              <a:t>Outputs</a:t>
            </a:r>
          </a:p>
        </p:txBody>
      </p:sp>
    </p:spTree>
    <p:custDataLst>
      <p:tags r:id="rId1"/>
    </p:custDataLst>
    <p:extLst>
      <p:ext uri="{BB962C8B-B14F-4D97-AF65-F5344CB8AC3E}">
        <p14:creationId xmlns:p14="http://schemas.microsoft.com/office/powerpoint/2010/main" val="408365412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7" grpId="0"/>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0BC3A-4FFB-AB49-AFA1-DA419B295146}"/>
              </a:ext>
            </a:extLst>
          </p:cNvPr>
          <p:cNvSpPr>
            <a:spLocks noGrp="1"/>
          </p:cNvSpPr>
          <p:nvPr>
            <p:ph type="title"/>
          </p:nvPr>
        </p:nvSpPr>
        <p:spPr/>
        <p:txBody>
          <a:bodyPr/>
          <a:lstStyle/>
          <a:p>
            <a:r>
              <a:rPr lang="en-US" dirty="0"/>
              <a:t>Our Procedural Grooming Pipeline</a:t>
            </a:r>
          </a:p>
        </p:txBody>
      </p:sp>
      <p:sp>
        <p:nvSpPr>
          <p:cNvPr id="4" name="Slide Number Placeholder 3">
            <a:extLst>
              <a:ext uri="{FF2B5EF4-FFF2-40B4-BE49-F238E27FC236}">
                <a16:creationId xmlns:a16="http://schemas.microsoft.com/office/drawing/2014/main" id="{2B0585EA-D529-18BE-F0BD-25473EE03EAC}"/>
              </a:ext>
            </a:extLst>
          </p:cNvPr>
          <p:cNvSpPr>
            <a:spLocks noGrp="1"/>
          </p:cNvSpPr>
          <p:nvPr>
            <p:ph type="sldNum" sz="quarter" idx="12"/>
          </p:nvPr>
        </p:nvSpPr>
        <p:spPr/>
        <p:txBody>
          <a:bodyPr/>
          <a:lstStyle/>
          <a:p>
            <a:fld id="{42F90245-33E3-4084-9340-EB643E9E9AF0}" type="slidenum">
              <a:rPr lang="en-US" sz="2200" smtClean="0"/>
              <a:t>7</a:t>
            </a:fld>
            <a:endParaRPr lang="en-US" sz="2200" dirty="0"/>
          </a:p>
        </p:txBody>
      </p:sp>
      <p:sp>
        <p:nvSpPr>
          <p:cNvPr id="17" name="TextBox 16">
            <a:extLst>
              <a:ext uri="{FF2B5EF4-FFF2-40B4-BE49-F238E27FC236}">
                <a16:creationId xmlns:a16="http://schemas.microsoft.com/office/drawing/2014/main" id="{2B20E0B0-EDE0-1077-DE3B-4C8519FC75B4}"/>
              </a:ext>
            </a:extLst>
          </p:cNvPr>
          <p:cNvSpPr txBox="1"/>
          <p:nvPr/>
        </p:nvSpPr>
        <p:spPr>
          <a:xfrm>
            <a:off x="504431" y="5355358"/>
            <a:ext cx="1902549" cy="430887"/>
          </a:xfrm>
          <a:prstGeom prst="rect">
            <a:avLst/>
          </a:prstGeom>
          <a:noFill/>
        </p:spPr>
        <p:txBody>
          <a:bodyPr wrap="square" rtlCol="0">
            <a:spAutoFit/>
          </a:bodyPr>
          <a:lstStyle/>
          <a:p>
            <a:r>
              <a:rPr lang="en-US" sz="2200" dirty="0"/>
              <a:t>Guide Strands</a:t>
            </a:r>
          </a:p>
        </p:txBody>
      </p:sp>
      <p:sp>
        <p:nvSpPr>
          <p:cNvPr id="18" name="TextBox 17">
            <a:extLst>
              <a:ext uri="{FF2B5EF4-FFF2-40B4-BE49-F238E27FC236}">
                <a16:creationId xmlns:a16="http://schemas.microsoft.com/office/drawing/2014/main" id="{1E09575E-68DC-8D58-A301-1408846F7A45}"/>
              </a:ext>
            </a:extLst>
          </p:cNvPr>
          <p:cNvSpPr txBox="1"/>
          <p:nvPr/>
        </p:nvSpPr>
        <p:spPr>
          <a:xfrm>
            <a:off x="5226797" y="5186080"/>
            <a:ext cx="1738406" cy="769441"/>
          </a:xfrm>
          <a:prstGeom prst="rect">
            <a:avLst/>
          </a:prstGeom>
          <a:noFill/>
        </p:spPr>
        <p:txBody>
          <a:bodyPr wrap="square" rtlCol="0">
            <a:spAutoFit/>
          </a:bodyPr>
          <a:lstStyle/>
          <a:p>
            <a:pPr algn="ctr"/>
            <a:r>
              <a:rPr lang="en-US" sz="2200" dirty="0"/>
              <a:t>Instanced Strands</a:t>
            </a:r>
          </a:p>
        </p:txBody>
      </p:sp>
      <p:sp>
        <p:nvSpPr>
          <p:cNvPr id="19" name="TextBox 18">
            <a:extLst>
              <a:ext uri="{FF2B5EF4-FFF2-40B4-BE49-F238E27FC236}">
                <a16:creationId xmlns:a16="http://schemas.microsoft.com/office/drawing/2014/main" id="{E81CD073-9FD3-A15F-D35A-9E35F29918CD}"/>
              </a:ext>
            </a:extLst>
          </p:cNvPr>
          <p:cNvSpPr txBox="1"/>
          <p:nvPr/>
        </p:nvSpPr>
        <p:spPr>
          <a:xfrm>
            <a:off x="7560185" y="5186080"/>
            <a:ext cx="1738406" cy="769441"/>
          </a:xfrm>
          <a:prstGeom prst="rect">
            <a:avLst/>
          </a:prstGeom>
          <a:noFill/>
        </p:spPr>
        <p:txBody>
          <a:bodyPr wrap="square" rtlCol="0">
            <a:spAutoFit/>
          </a:bodyPr>
          <a:lstStyle/>
          <a:p>
            <a:pPr algn="ctr"/>
            <a:r>
              <a:rPr lang="en-US" sz="2200" dirty="0"/>
              <a:t>Procedural Operators</a:t>
            </a:r>
          </a:p>
        </p:txBody>
      </p:sp>
      <p:sp>
        <p:nvSpPr>
          <p:cNvPr id="20" name="TextBox 19">
            <a:extLst>
              <a:ext uri="{FF2B5EF4-FFF2-40B4-BE49-F238E27FC236}">
                <a16:creationId xmlns:a16="http://schemas.microsoft.com/office/drawing/2014/main" id="{A7B7A5E6-D45E-23B8-59DF-1A0254C370C9}"/>
              </a:ext>
            </a:extLst>
          </p:cNvPr>
          <p:cNvSpPr txBox="1"/>
          <p:nvPr/>
        </p:nvSpPr>
        <p:spPr>
          <a:xfrm>
            <a:off x="9932831" y="5186080"/>
            <a:ext cx="1662413" cy="769441"/>
          </a:xfrm>
          <a:prstGeom prst="rect">
            <a:avLst/>
          </a:prstGeom>
          <a:noFill/>
        </p:spPr>
        <p:txBody>
          <a:bodyPr wrap="square" rtlCol="0">
            <a:spAutoFit/>
          </a:bodyPr>
          <a:lstStyle/>
          <a:p>
            <a:pPr algn="ctr"/>
            <a:r>
              <a:rPr lang="en-US" sz="2200" dirty="0"/>
              <a:t>Procedural Groom</a:t>
            </a:r>
          </a:p>
        </p:txBody>
      </p:sp>
      <p:grpSp>
        <p:nvGrpSpPr>
          <p:cNvPr id="5" name="Group 4">
            <a:extLst>
              <a:ext uri="{FF2B5EF4-FFF2-40B4-BE49-F238E27FC236}">
                <a16:creationId xmlns:a16="http://schemas.microsoft.com/office/drawing/2014/main" id="{9EF227DC-E65D-6D8B-1C79-DA8CE664FBDF}"/>
              </a:ext>
            </a:extLst>
          </p:cNvPr>
          <p:cNvGrpSpPr/>
          <p:nvPr/>
        </p:nvGrpSpPr>
        <p:grpSpPr>
          <a:xfrm>
            <a:off x="3264016" y="3138483"/>
            <a:ext cx="1021946" cy="1137000"/>
            <a:chOff x="3067811" y="3223419"/>
            <a:chExt cx="1438275" cy="1600200"/>
          </a:xfrm>
        </p:grpSpPr>
        <p:pic>
          <p:nvPicPr>
            <p:cNvPr id="6" name="Graphic 5">
              <a:extLst>
                <a:ext uri="{FF2B5EF4-FFF2-40B4-BE49-F238E27FC236}">
                  <a16:creationId xmlns:a16="http://schemas.microsoft.com/office/drawing/2014/main" id="{8716239F-8B5B-553D-65EE-36CB37361EF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67811" y="3223419"/>
              <a:ext cx="1438275" cy="1600200"/>
            </a:xfrm>
            <a:prstGeom prst="rect">
              <a:avLst/>
            </a:prstGeom>
          </p:spPr>
        </p:pic>
        <p:pic>
          <p:nvPicPr>
            <p:cNvPr id="7" name="Picture 6" descr="A red green and white pole&#10;&#10;AI-generated content may be incorrect.">
              <a:extLst>
                <a:ext uri="{FF2B5EF4-FFF2-40B4-BE49-F238E27FC236}">
                  <a16:creationId xmlns:a16="http://schemas.microsoft.com/office/drawing/2014/main" id="{89CCA01B-1A60-D124-C04E-4BA2FF890D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10071" y="3331267"/>
              <a:ext cx="1153753" cy="1384503"/>
            </a:xfrm>
            <a:prstGeom prst="rect">
              <a:avLst/>
            </a:prstGeom>
          </p:spPr>
        </p:pic>
      </p:grpSp>
      <p:pic>
        <p:nvPicPr>
          <p:cNvPr id="8" name="Picture 7" descr="A wig on a mannequin&#10;&#10;AI-generated content may be incorrect.">
            <a:extLst>
              <a:ext uri="{FF2B5EF4-FFF2-40B4-BE49-F238E27FC236}">
                <a16:creationId xmlns:a16="http://schemas.microsoft.com/office/drawing/2014/main" id="{B3A9348E-379D-BD93-FFD4-63A17551F537}"/>
              </a:ext>
            </a:extLst>
          </p:cNvPr>
          <p:cNvPicPr>
            <a:picLocks noChangeAspect="1"/>
          </p:cNvPicPr>
          <p:nvPr/>
        </p:nvPicPr>
        <p:blipFill>
          <a:blip r:embed="rId7">
            <a:extLst>
              <a:ext uri="{28A0092B-C50C-407E-A947-70E740481C1C}">
                <a14:useLocalDpi xmlns:a14="http://schemas.microsoft.com/office/drawing/2010/main" val="0"/>
              </a:ext>
            </a:extLst>
          </a:blip>
          <a:srcRect l="21944" t="16719" r="17778" b="10595"/>
          <a:stretch>
            <a:fillRect/>
          </a:stretch>
        </p:blipFill>
        <p:spPr>
          <a:xfrm>
            <a:off x="9731916" y="2475607"/>
            <a:ext cx="2064245" cy="2489141"/>
          </a:xfrm>
          <a:prstGeom prst="rect">
            <a:avLst/>
          </a:prstGeom>
          <a:ln>
            <a:solidFill>
              <a:schemeClr val="bg1"/>
            </a:solidFill>
          </a:ln>
          <a:effectLst>
            <a:outerShdw blurRad="50800" dist="38100" dir="2700000" algn="tl" rotWithShape="0">
              <a:prstClr val="black">
                <a:alpha val="40000"/>
              </a:prstClr>
            </a:outerShdw>
          </a:effectLst>
        </p:spPr>
      </p:pic>
      <p:pic>
        <p:nvPicPr>
          <p:cNvPr id="9" name="Picture 8" descr="A colorful hair on a mannequin head&#10;&#10;AI-generated content may be incorrect.">
            <a:extLst>
              <a:ext uri="{FF2B5EF4-FFF2-40B4-BE49-F238E27FC236}">
                <a16:creationId xmlns:a16="http://schemas.microsoft.com/office/drawing/2014/main" id="{B3A43D81-94B4-370D-2623-8970119EF474}"/>
              </a:ext>
            </a:extLst>
          </p:cNvPr>
          <p:cNvPicPr>
            <a:picLocks noChangeAspect="1"/>
          </p:cNvPicPr>
          <p:nvPr/>
        </p:nvPicPr>
        <p:blipFill>
          <a:blip r:embed="rId8">
            <a:extLst>
              <a:ext uri="{28A0092B-C50C-407E-A947-70E740481C1C}">
                <a14:useLocalDpi xmlns:a14="http://schemas.microsoft.com/office/drawing/2010/main" val="0"/>
              </a:ext>
            </a:extLst>
          </a:blip>
          <a:srcRect l="21944" t="16719" r="17778" b="10596"/>
          <a:stretch>
            <a:fillRect/>
          </a:stretch>
        </p:blipFill>
        <p:spPr>
          <a:xfrm>
            <a:off x="423584" y="2475607"/>
            <a:ext cx="2064244" cy="2489142"/>
          </a:xfrm>
          <a:prstGeom prst="rect">
            <a:avLst/>
          </a:prstGeom>
          <a:ln>
            <a:solidFill>
              <a:schemeClr val="bg1"/>
            </a:solidFill>
          </a:ln>
          <a:effectLst>
            <a:outerShdw blurRad="50800" dist="38100" dir="2700000" algn="tl" rotWithShape="0">
              <a:prstClr val="black">
                <a:alpha val="40000"/>
              </a:prstClr>
            </a:outerShdw>
          </a:effectLst>
        </p:spPr>
      </p:pic>
      <p:pic>
        <p:nvPicPr>
          <p:cNvPr id="10" name="Picture 9" descr="A mannequin head with a wig&#10;&#10;AI-generated content may be incorrect.">
            <a:extLst>
              <a:ext uri="{FF2B5EF4-FFF2-40B4-BE49-F238E27FC236}">
                <a16:creationId xmlns:a16="http://schemas.microsoft.com/office/drawing/2014/main" id="{47B59FB9-1906-1F42-8022-2500F3DB1F27}"/>
              </a:ext>
            </a:extLst>
          </p:cNvPr>
          <p:cNvPicPr>
            <a:picLocks noChangeAspect="1"/>
          </p:cNvPicPr>
          <p:nvPr/>
        </p:nvPicPr>
        <p:blipFill>
          <a:blip r:embed="rId9">
            <a:extLst>
              <a:ext uri="{28A0092B-C50C-407E-A947-70E740481C1C}">
                <a14:useLocalDpi xmlns:a14="http://schemas.microsoft.com/office/drawing/2010/main" val="0"/>
              </a:ext>
            </a:extLst>
          </a:blip>
          <a:srcRect l="21944" t="16719" r="17778" b="10595"/>
          <a:stretch>
            <a:fillRect/>
          </a:stretch>
        </p:blipFill>
        <p:spPr>
          <a:xfrm>
            <a:off x="5073364" y="2464550"/>
            <a:ext cx="2064244" cy="2489142"/>
          </a:xfrm>
          <a:prstGeom prst="rect">
            <a:avLst/>
          </a:prstGeom>
          <a:ln>
            <a:solidFill>
              <a:schemeClr val="bg1"/>
            </a:solidFill>
          </a:ln>
          <a:effectLst>
            <a:outerShdw blurRad="50800" dist="38100" dir="2700000" algn="tl" rotWithShape="0">
              <a:prstClr val="black">
                <a:alpha val="40000"/>
              </a:prstClr>
            </a:outerShdw>
          </a:effectLst>
        </p:spPr>
      </p:pic>
      <p:grpSp>
        <p:nvGrpSpPr>
          <p:cNvPr id="11" name="Group 10">
            <a:extLst>
              <a:ext uri="{FF2B5EF4-FFF2-40B4-BE49-F238E27FC236}">
                <a16:creationId xmlns:a16="http://schemas.microsoft.com/office/drawing/2014/main" id="{B464E8C5-4F2A-1DC5-EABE-C7512FED8881}"/>
              </a:ext>
            </a:extLst>
          </p:cNvPr>
          <p:cNvGrpSpPr/>
          <p:nvPr/>
        </p:nvGrpSpPr>
        <p:grpSpPr>
          <a:xfrm>
            <a:off x="7918416" y="2513790"/>
            <a:ext cx="1021946" cy="1136999"/>
            <a:chOff x="7435023" y="3223419"/>
            <a:chExt cx="1438275" cy="1600200"/>
          </a:xfrm>
        </p:grpSpPr>
        <p:pic>
          <p:nvPicPr>
            <p:cNvPr id="12" name="Graphic 11">
              <a:extLst>
                <a:ext uri="{FF2B5EF4-FFF2-40B4-BE49-F238E27FC236}">
                  <a16:creationId xmlns:a16="http://schemas.microsoft.com/office/drawing/2014/main" id="{F2EF6F85-99A5-9CD1-5283-E92B826082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35023" y="3223419"/>
              <a:ext cx="1438275" cy="1600200"/>
            </a:xfrm>
            <a:prstGeom prst="rect">
              <a:avLst/>
            </a:prstGeom>
          </p:spPr>
        </p:pic>
        <p:pic>
          <p:nvPicPr>
            <p:cNvPr id="13" name="Picture 12" descr="A green and red wire on a white surface&#10;&#10;AI-generated content may be incorrect.">
              <a:extLst>
                <a:ext uri="{FF2B5EF4-FFF2-40B4-BE49-F238E27FC236}">
                  <a16:creationId xmlns:a16="http://schemas.microsoft.com/office/drawing/2014/main" id="{C3B75079-707A-11E6-82AF-14057953D8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77285" y="3315709"/>
              <a:ext cx="1153753" cy="1384503"/>
            </a:xfrm>
            <a:prstGeom prst="rect">
              <a:avLst/>
            </a:prstGeom>
          </p:spPr>
        </p:pic>
      </p:grpSp>
      <p:sp>
        <p:nvSpPr>
          <p:cNvPr id="14" name="Arrow: Right 13">
            <a:extLst>
              <a:ext uri="{FF2B5EF4-FFF2-40B4-BE49-F238E27FC236}">
                <a16:creationId xmlns:a16="http://schemas.microsoft.com/office/drawing/2014/main" id="{4A60161A-0CA6-DA30-ADEE-1119A6283C15}"/>
              </a:ext>
            </a:extLst>
          </p:cNvPr>
          <p:cNvSpPr/>
          <p:nvPr/>
        </p:nvSpPr>
        <p:spPr>
          <a:xfrm>
            <a:off x="4381671" y="3575277"/>
            <a:ext cx="589390" cy="263412"/>
          </a:xfrm>
          <a:prstGeom prst="rightArrow">
            <a:avLst/>
          </a:prstGeom>
          <a:solidFill>
            <a:srgbClr val="ACA79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448CB271-8495-9CFA-932A-6E3F4AE9AB55}"/>
              </a:ext>
            </a:extLst>
          </p:cNvPr>
          <p:cNvSpPr/>
          <p:nvPr/>
        </p:nvSpPr>
        <p:spPr>
          <a:xfrm>
            <a:off x="7233317" y="3581596"/>
            <a:ext cx="589390" cy="263412"/>
          </a:xfrm>
          <a:prstGeom prst="rightArrow">
            <a:avLst/>
          </a:prstGeom>
          <a:solidFill>
            <a:srgbClr val="ACA79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DB73F8FB-1719-DFF2-529C-4645EA9EEBC5}"/>
              </a:ext>
            </a:extLst>
          </p:cNvPr>
          <p:cNvSpPr/>
          <p:nvPr/>
        </p:nvSpPr>
        <p:spPr>
          <a:xfrm>
            <a:off x="9041444" y="3588470"/>
            <a:ext cx="589390" cy="263412"/>
          </a:xfrm>
          <a:prstGeom prst="rightArrow">
            <a:avLst/>
          </a:prstGeom>
          <a:solidFill>
            <a:srgbClr val="ACA79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4FE5CC14-CA3D-98C0-78AE-E320CEBF07C3}"/>
              </a:ext>
            </a:extLst>
          </p:cNvPr>
          <p:cNvSpPr/>
          <p:nvPr/>
        </p:nvSpPr>
        <p:spPr>
          <a:xfrm>
            <a:off x="2578917" y="3588470"/>
            <a:ext cx="589390" cy="263412"/>
          </a:xfrm>
          <a:prstGeom prst="rightArrow">
            <a:avLst/>
          </a:prstGeom>
          <a:solidFill>
            <a:srgbClr val="ACA79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8E519B84-54D3-2DFF-8FCE-F6CC76A1527C}"/>
              </a:ext>
            </a:extLst>
          </p:cNvPr>
          <p:cNvSpPr txBox="1"/>
          <p:nvPr/>
        </p:nvSpPr>
        <p:spPr>
          <a:xfrm>
            <a:off x="3003223" y="5355358"/>
            <a:ext cx="1550091" cy="430887"/>
          </a:xfrm>
          <a:prstGeom prst="rect">
            <a:avLst/>
          </a:prstGeom>
          <a:noFill/>
        </p:spPr>
        <p:txBody>
          <a:bodyPr wrap="square" rtlCol="0">
            <a:spAutoFit/>
          </a:bodyPr>
          <a:lstStyle/>
          <a:p>
            <a:r>
              <a:rPr lang="en-US" sz="2200" dirty="0"/>
              <a:t>Instancing</a:t>
            </a:r>
          </a:p>
        </p:txBody>
      </p:sp>
      <p:grpSp>
        <p:nvGrpSpPr>
          <p:cNvPr id="63" name="Group 62">
            <a:extLst>
              <a:ext uri="{FF2B5EF4-FFF2-40B4-BE49-F238E27FC236}">
                <a16:creationId xmlns:a16="http://schemas.microsoft.com/office/drawing/2014/main" id="{193FE99A-C8EF-1FBE-AE53-21B6D57BFDF7}"/>
              </a:ext>
            </a:extLst>
          </p:cNvPr>
          <p:cNvGrpSpPr/>
          <p:nvPr/>
        </p:nvGrpSpPr>
        <p:grpSpPr>
          <a:xfrm>
            <a:off x="7923789" y="3747306"/>
            <a:ext cx="1021946" cy="1136999"/>
            <a:chOff x="7923789" y="3747306"/>
            <a:chExt cx="1021946" cy="1136999"/>
          </a:xfrm>
        </p:grpSpPr>
        <p:pic>
          <p:nvPicPr>
            <p:cNvPr id="37" name="Graphic 36">
              <a:extLst>
                <a:ext uri="{FF2B5EF4-FFF2-40B4-BE49-F238E27FC236}">
                  <a16:creationId xmlns:a16="http://schemas.microsoft.com/office/drawing/2014/main" id="{9BEE993E-CA98-CA8F-6286-FF1AA5BDC15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23789" y="3747306"/>
              <a:ext cx="1021946" cy="1136999"/>
            </a:xfrm>
            <a:prstGeom prst="rect">
              <a:avLst/>
            </a:prstGeom>
          </p:spPr>
        </p:pic>
        <p:pic>
          <p:nvPicPr>
            <p:cNvPr id="62" name="Picture 61">
              <a:extLst>
                <a:ext uri="{FF2B5EF4-FFF2-40B4-BE49-F238E27FC236}">
                  <a16:creationId xmlns:a16="http://schemas.microsoft.com/office/drawing/2014/main" id="{A9E7D740-71CB-F0DD-82B5-80F1BD86055D}"/>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8010288" y="3812885"/>
              <a:ext cx="838200" cy="1005840"/>
            </a:xfrm>
            <a:prstGeom prst="rect">
              <a:avLst/>
            </a:prstGeom>
          </p:spPr>
        </p:pic>
      </p:grpSp>
    </p:spTree>
    <p:custDataLst>
      <p:tags r:id="rId1"/>
    </p:custDataLst>
    <p:extLst>
      <p:ext uri="{BB962C8B-B14F-4D97-AF65-F5344CB8AC3E}">
        <p14:creationId xmlns:p14="http://schemas.microsoft.com/office/powerpoint/2010/main" val="646507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50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10" presetClass="entr" presetSubtype="0"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par>
                                <p:cTn id="41" presetID="10" presetClass="entr" presetSubtype="0" fill="hold" nodeType="withEffect">
                                  <p:stCondLst>
                                    <p:cond delay="0"/>
                                  </p:stCondLst>
                                  <p:childTnLst>
                                    <p:set>
                                      <p:cBhvr>
                                        <p:cTn id="42" dur="1" fill="hold">
                                          <p:stCondLst>
                                            <p:cond delay="0"/>
                                          </p:stCondLst>
                                        </p:cTn>
                                        <p:tgtEl>
                                          <p:spTgt spid="63"/>
                                        </p:tgtEl>
                                        <p:attrNameLst>
                                          <p:attrName>style.visibility</p:attrName>
                                        </p:attrNameLst>
                                      </p:cBhvr>
                                      <p:to>
                                        <p:strVal val="visible"/>
                                      </p:to>
                                    </p:set>
                                    <p:animEffect transition="in" filter="fade">
                                      <p:cBhvr>
                                        <p:cTn id="43" dur="500"/>
                                        <p:tgtEl>
                                          <p:spTgt spid="6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par>
                                <p:cTn id="52" presetID="10" presetClass="entr" presetSubtype="0" fill="hold" nodeType="with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500"/>
                                        <p:tgtEl>
                                          <p:spTgt spid="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14" grpId="0" animBg="1"/>
      <p:bldP spid="15" grpId="0" animBg="1"/>
      <p:bldP spid="16" grpId="0" animBg="1"/>
      <p:bldP spid="21" grpId="0" animBg="1"/>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D34E1E3F-F30D-4D3D-1E98-09ECBB6E23DC}"/>
              </a:ext>
            </a:extLst>
          </p:cNvPr>
          <p:cNvSpPr txBox="1"/>
          <p:nvPr/>
        </p:nvSpPr>
        <p:spPr>
          <a:xfrm>
            <a:off x="979556" y="2333017"/>
            <a:ext cx="2761757" cy="1112683"/>
          </a:xfrm>
          <a:prstGeom prst="rect">
            <a:avLst/>
          </a:prstGeom>
          <a:solidFill>
            <a:srgbClr val="ACA793"/>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endParaRPr lang="en-US" sz="2800" dirty="0"/>
          </a:p>
        </p:txBody>
      </p:sp>
      <p:sp>
        <p:nvSpPr>
          <p:cNvPr id="2" name="Title 1">
            <a:extLst>
              <a:ext uri="{FF2B5EF4-FFF2-40B4-BE49-F238E27FC236}">
                <a16:creationId xmlns:a16="http://schemas.microsoft.com/office/drawing/2014/main" id="{8FEBE8DF-4BCB-D468-46A6-211B24DFE7FC}"/>
              </a:ext>
            </a:extLst>
          </p:cNvPr>
          <p:cNvSpPr>
            <a:spLocks noGrp="1"/>
          </p:cNvSpPr>
          <p:nvPr>
            <p:ph type="title"/>
          </p:nvPr>
        </p:nvSpPr>
        <p:spPr/>
        <p:txBody>
          <a:bodyPr>
            <a:normAutofit/>
          </a:bodyPr>
          <a:lstStyle/>
          <a:p>
            <a:r>
              <a:rPr lang="en-US" sz="3600" dirty="0"/>
              <a:t>Operators Apply Random Variations to Different Strands</a:t>
            </a:r>
          </a:p>
        </p:txBody>
      </p:sp>
      <p:sp>
        <p:nvSpPr>
          <p:cNvPr id="4" name="Slide Number Placeholder 3">
            <a:extLst>
              <a:ext uri="{FF2B5EF4-FFF2-40B4-BE49-F238E27FC236}">
                <a16:creationId xmlns:a16="http://schemas.microsoft.com/office/drawing/2014/main" id="{51775842-C104-6747-D7D4-0868C080DC18}"/>
              </a:ext>
            </a:extLst>
          </p:cNvPr>
          <p:cNvSpPr>
            <a:spLocks noGrp="1"/>
          </p:cNvSpPr>
          <p:nvPr>
            <p:ph type="sldNum" sz="quarter" idx="12"/>
          </p:nvPr>
        </p:nvSpPr>
        <p:spPr/>
        <p:txBody>
          <a:bodyPr/>
          <a:lstStyle/>
          <a:p>
            <a:fld id="{42F90245-33E3-4084-9340-EB643E9E9AF0}" type="slidenum">
              <a:rPr lang="en-US" sz="2200" smtClean="0"/>
              <a:t>8</a:t>
            </a:fld>
            <a:endParaRPr lang="en-US" sz="2200" dirty="0"/>
          </a:p>
        </p:txBody>
      </p:sp>
      <p:grpSp>
        <p:nvGrpSpPr>
          <p:cNvPr id="9" name="Group 8">
            <a:extLst>
              <a:ext uri="{FF2B5EF4-FFF2-40B4-BE49-F238E27FC236}">
                <a16:creationId xmlns:a16="http://schemas.microsoft.com/office/drawing/2014/main" id="{607C721E-FE43-7888-9758-3201B5A72433}"/>
              </a:ext>
            </a:extLst>
          </p:cNvPr>
          <p:cNvGrpSpPr/>
          <p:nvPr/>
        </p:nvGrpSpPr>
        <p:grpSpPr>
          <a:xfrm>
            <a:off x="4645498" y="1960974"/>
            <a:ext cx="2642611" cy="2940122"/>
            <a:chOff x="7923789" y="3747306"/>
            <a:chExt cx="1021946" cy="1136999"/>
          </a:xfrm>
        </p:grpSpPr>
        <p:pic>
          <p:nvPicPr>
            <p:cNvPr id="10" name="Graphic 9">
              <a:extLst>
                <a:ext uri="{FF2B5EF4-FFF2-40B4-BE49-F238E27FC236}">
                  <a16:creationId xmlns:a16="http://schemas.microsoft.com/office/drawing/2014/main" id="{098F1E31-5D6D-6E33-AE1F-AECBE213FAE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23789" y="3747306"/>
              <a:ext cx="1021946" cy="1136999"/>
            </a:xfrm>
            <a:prstGeom prst="rect">
              <a:avLst/>
            </a:prstGeom>
          </p:spPr>
        </p:pic>
        <p:pic>
          <p:nvPicPr>
            <p:cNvPr id="11" name="Picture 10">
              <a:extLst>
                <a:ext uri="{FF2B5EF4-FFF2-40B4-BE49-F238E27FC236}">
                  <a16:creationId xmlns:a16="http://schemas.microsoft.com/office/drawing/2014/main" id="{E069010A-3682-909D-B4D1-7F53623A7BD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010287" y="3812885"/>
              <a:ext cx="838200" cy="1005840"/>
            </a:xfrm>
            <a:prstGeom prst="rect">
              <a:avLst/>
            </a:prstGeom>
          </p:spPr>
        </p:pic>
      </p:grpSp>
      <p:pic>
        <p:nvPicPr>
          <p:cNvPr id="13" name="Graphic 12">
            <a:extLst>
              <a:ext uri="{FF2B5EF4-FFF2-40B4-BE49-F238E27FC236}">
                <a16:creationId xmlns:a16="http://schemas.microsoft.com/office/drawing/2014/main" id="{31CC5B92-B972-2872-6225-6DEDAE6FA3E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63182" y="1960974"/>
            <a:ext cx="2642611" cy="2940122"/>
          </a:xfrm>
          <a:prstGeom prst="rect">
            <a:avLst/>
          </a:prstGeom>
        </p:spPr>
      </p:pic>
      <p:pic>
        <p:nvPicPr>
          <p:cNvPr id="16" name="Picture 15">
            <a:extLst>
              <a:ext uri="{FF2B5EF4-FFF2-40B4-BE49-F238E27FC236}">
                <a16:creationId xmlns:a16="http://schemas.microsoft.com/office/drawing/2014/main" id="{55A8CF7E-C34C-0F31-0369-ED241BC0CFD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702447" y="2130552"/>
            <a:ext cx="2164080" cy="2596896"/>
          </a:xfrm>
          <a:prstGeom prst="rect">
            <a:avLst/>
          </a:prstGeom>
        </p:spPr>
      </p:pic>
      <p:grpSp>
        <p:nvGrpSpPr>
          <p:cNvPr id="15" name="Group 14">
            <a:extLst>
              <a:ext uri="{FF2B5EF4-FFF2-40B4-BE49-F238E27FC236}">
                <a16:creationId xmlns:a16="http://schemas.microsoft.com/office/drawing/2014/main" id="{32F03FF2-BAD7-7E45-6E64-399C6B0F24FA}"/>
              </a:ext>
            </a:extLst>
          </p:cNvPr>
          <p:cNvGrpSpPr/>
          <p:nvPr/>
        </p:nvGrpSpPr>
        <p:grpSpPr>
          <a:xfrm>
            <a:off x="4713831" y="5332482"/>
            <a:ext cx="2505943" cy="769441"/>
            <a:chOff x="2676162" y="5710019"/>
            <a:chExt cx="2505943" cy="769441"/>
          </a:xfrm>
        </p:grpSpPr>
        <p:sp>
          <p:nvSpPr>
            <p:cNvPr id="18" name="TextBox 17">
              <a:extLst>
                <a:ext uri="{FF2B5EF4-FFF2-40B4-BE49-F238E27FC236}">
                  <a16:creationId xmlns:a16="http://schemas.microsoft.com/office/drawing/2014/main" id="{560278E6-9254-957A-106B-6F77B2334C69}"/>
                </a:ext>
              </a:extLst>
            </p:cNvPr>
            <p:cNvSpPr txBox="1"/>
            <p:nvPr/>
          </p:nvSpPr>
          <p:spPr>
            <a:xfrm>
              <a:off x="3007360" y="5710019"/>
              <a:ext cx="2174745" cy="769441"/>
            </a:xfrm>
            <a:prstGeom prst="rect">
              <a:avLst/>
            </a:prstGeom>
            <a:noFill/>
          </p:spPr>
          <p:txBody>
            <a:bodyPr wrap="square" rtlCol="0">
              <a:spAutoFit/>
            </a:bodyPr>
            <a:lstStyle/>
            <a:p>
              <a:pPr algn="ctr"/>
              <a:r>
                <a:rPr lang="en-US" sz="2200" dirty="0"/>
                <a:t>With Random Axis Variation</a:t>
              </a:r>
            </a:p>
          </p:txBody>
        </p:sp>
        <p:pic>
          <p:nvPicPr>
            <p:cNvPr id="7" name="Graphic 6" descr="Checkmark with solid fill">
              <a:extLst>
                <a:ext uri="{FF2B5EF4-FFF2-40B4-BE49-F238E27FC236}">
                  <a16:creationId xmlns:a16="http://schemas.microsoft.com/office/drawing/2014/main" id="{CE5135BF-2F01-E967-F775-39DCF195EFE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676162" y="5900207"/>
              <a:ext cx="389063" cy="389063"/>
            </a:xfrm>
            <a:prstGeom prst="rect">
              <a:avLst/>
            </a:prstGeom>
          </p:spPr>
        </p:pic>
      </p:grpSp>
      <p:grpSp>
        <p:nvGrpSpPr>
          <p:cNvPr id="19" name="Group 18">
            <a:extLst>
              <a:ext uri="{FF2B5EF4-FFF2-40B4-BE49-F238E27FC236}">
                <a16:creationId xmlns:a16="http://schemas.microsoft.com/office/drawing/2014/main" id="{94F63061-17D8-4BBE-B11F-B4AA0709C61E}"/>
              </a:ext>
            </a:extLst>
          </p:cNvPr>
          <p:cNvGrpSpPr/>
          <p:nvPr/>
        </p:nvGrpSpPr>
        <p:grpSpPr>
          <a:xfrm>
            <a:off x="8341767" y="5332480"/>
            <a:ext cx="2764026" cy="769441"/>
            <a:chOff x="6973588" y="5708160"/>
            <a:chExt cx="2764026" cy="769441"/>
          </a:xfrm>
        </p:grpSpPr>
        <p:pic>
          <p:nvPicPr>
            <p:cNvPr id="12" name="Graphic 11" descr="Close with solid fill">
              <a:extLst>
                <a:ext uri="{FF2B5EF4-FFF2-40B4-BE49-F238E27FC236}">
                  <a16:creationId xmlns:a16="http://schemas.microsoft.com/office/drawing/2014/main" id="{A9A3904F-87EA-9F8A-8502-D2EDA340EF1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973588" y="5898348"/>
              <a:ext cx="389063" cy="389063"/>
            </a:xfrm>
            <a:prstGeom prst="rect">
              <a:avLst/>
            </a:prstGeom>
          </p:spPr>
        </p:pic>
        <p:sp>
          <p:nvSpPr>
            <p:cNvPr id="14" name="TextBox 13">
              <a:extLst>
                <a:ext uri="{FF2B5EF4-FFF2-40B4-BE49-F238E27FC236}">
                  <a16:creationId xmlns:a16="http://schemas.microsoft.com/office/drawing/2014/main" id="{B36879E1-A7BE-7322-8E3C-D74EACC712E9}"/>
                </a:ext>
              </a:extLst>
            </p:cNvPr>
            <p:cNvSpPr txBox="1"/>
            <p:nvPr/>
          </p:nvSpPr>
          <p:spPr>
            <a:xfrm>
              <a:off x="7360414" y="5708160"/>
              <a:ext cx="2377200" cy="769441"/>
            </a:xfrm>
            <a:prstGeom prst="rect">
              <a:avLst/>
            </a:prstGeom>
            <a:noFill/>
          </p:spPr>
          <p:txBody>
            <a:bodyPr wrap="square" rtlCol="0">
              <a:spAutoFit/>
            </a:bodyPr>
            <a:lstStyle/>
            <a:p>
              <a:pPr algn="ctr"/>
              <a:r>
                <a:rPr lang="en-US" sz="2200" dirty="0"/>
                <a:t>Without Random Axis Variation</a:t>
              </a:r>
            </a:p>
          </p:txBody>
        </p:sp>
      </p:grpSp>
      <p:sp>
        <p:nvSpPr>
          <p:cNvPr id="24" name="TextBox 23">
            <a:extLst>
              <a:ext uri="{FF2B5EF4-FFF2-40B4-BE49-F238E27FC236}">
                <a16:creationId xmlns:a16="http://schemas.microsoft.com/office/drawing/2014/main" id="{365FEE46-031E-55D5-8146-C3D8CE96D520}"/>
              </a:ext>
            </a:extLst>
          </p:cNvPr>
          <p:cNvSpPr txBox="1"/>
          <p:nvPr/>
        </p:nvSpPr>
        <p:spPr>
          <a:xfrm>
            <a:off x="1241933" y="3793100"/>
            <a:ext cx="2137640" cy="1107996"/>
          </a:xfrm>
          <a:prstGeom prst="rect">
            <a:avLst/>
          </a:prstGeom>
          <a:solidFill>
            <a:srgbClr val="ACA793"/>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2200" dirty="0"/>
              <a:t>Bend:</a:t>
            </a:r>
          </a:p>
          <a:p>
            <a:pPr algn="ctr"/>
            <a:r>
              <a:rPr lang="el-GR" sz="2200" dirty="0">
                <a:latin typeface="Posterama" panose="020B0504020200020000" pitchFamily="34" charset="0"/>
                <a:cs typeface="Posterama" panose="020B0504020200020000" pitchFamily="34" charset="0"/>
              </a:rPr>
              <a:t>θ</a:t>
            </a:r>
            <a:r>
              <a:rPr lang="en-US" sz="2200" dirty="0">
                <a:latin typeface="Posterama" panose="020B0504020200020000" pitchFamily="34" charset="0"/>
                <a:cs typeface="Posterama" panose="020B0504020200020000" pitchFamily="34" charset="0"/>
              </a:rPr>
              <a:t> </a:t>
            </a:r>
            <a:r>
              <a:rPr lang="en-US" sz="2200" dirty="0">
                <a:cs typeface="Posterama" panose="020B0504020200020000" pitchFamily="34" charset="0"/>
              </a:rPr>
              <a:t>degrees around axis </a:t>
            </a:r>
            <a:r>
              <a:rPr lang="en-US" sz="2200" dirty="0">
                <a:latin typeface="Posterama" panose="020B0504020200020000" pitchFamily="34" charset="0"/>
                <a:cs typeface="Posterama" panose="020B0504020200020000" pitchFamily="34" charset="0"/>
              </a:rPr>
              <a:t>v</a:t>
            </a:r>
            <a:endParaRPr lang="en-US" sz="2200" dirty="0"/>
          </a:p>
        </p:txBody>
      </p:sp>
      <p:grpSp>
        <p:nvGrpSpPr>
          <p:cNvPr id="31" name="Group 30">
            <a:extLst>
              <a:ext uri="{FF2B5EF4-FFF2-40B4-BE49-F238E27FC236}">
                <a16:creationId xmlns:a16="http://schemas.microsoft.com/office/drawing/2014/main" id="{737DFF19-805A-8C83-D835-157F406DB82A}"/>
              </a:ext>
            </a:extLst>
          </p:cNvPr>
          <p:cNvGrpSpPr/>
          <p:nvPr/>
        </p:nvGrpSpPr>
        <p:grpSpPr>
          <a:xfrm>
            <a:off x="1161884" y="2503103"/>
            <a:ext cx="2524293" cy="764797"/>
            <a:chOff x="594199" y="2441278"/>
            <a:chExt cx="2524293" cy="764797"/>
          </a:xfrm>
        </p:grpSpPr>
        <p:sp>
          <p:nvSpPr>
            <p:cNvPr id="27" name="Rectangle 26">
              <a:extLst>
                <a:ext uri="{FF2B5EF4-FFF2-40B4-BE49-F238E27FC236}">
                  <a16:creationId xmlns:a16="http://schemas.microsoft.com/office/drawing/2014/main" id="{5A8439EA-0D74-5DA6-6E85-CABAA3307DEA}"/>
                </a:ext>
              </a:extLst>
            </p:cNvPr>
            <p:cNvSpPr/>
            <p:nvPr/>
          </p:nvSpPr>
          <p:spPr>
            <a:xfrm>
              <a:off x="594199" y="2559247"/>
              <a:ext cx="194951" cy="194951"/>
            </a:xfrm>
            <a:prstGeom prst="rect">
              <a:avLst/>
            </a:prstGeom>
            <a:solidFill>
              <a:srgbClr val="FF62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5F46980-D6E1-E9DC-FB96-DD60863DBE30}"/>
                </a:ext>
              </a:extLst>
            </p:cNvPr>
            <p:cNvSpPr/>
            <p:nvPr/>
          </p:nvSpPr>
          <p:spPr>
            <a:xfrm>
              <a:off x="594199" y="2893157"/>
              <a:ext cx="194951" cy="194951"/>
            </a:xfrm>
            <a:prstGeom prst="rect">
              <a:avLst/>
            </a:prstGeom>
            <a:solidFill>
              <a:srgbClr val="60FF9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4D9B9636-DE6A-66F2-B52B-DCF69C49E5C2}"/>
                </a:ext>
              </a:extLst>
            </p:cNvPr>
            <p:cNvSpPr txBox="1"/>
            <p:nvPr/>
          </p:nvSpPr>
          <p:spPr>
            <a:xfrm>
              <a:off x="838200" y="2441278"/>
              <a:ext cx="1818507" cy="430887"/>
            </a:xfrm>
            <a:prstGeom prst="rect">
              <a:avLst/>
            </a:prstGeom>
            <a:noFill/>
          </p:spPr>
          <p:txBody>
            <a:bodyPr wrap="square" rtlCol="0">
              <a:spAutoFit/>
            </a:bodyPr>
            <a:lstStyle/>
            <a:p>
              <a:pPr algn="ctr"/>
              <a:r>
                <a:rPr lang="en-US" sz="2200" dirty="0"/>
                <a:t>Guide Strand</a:t>
              </a:r>
            </a:p>
          </p:txBody>
        </p:sp>
        <p:sp>
          <p:nvSpPr>
            <p:cNvPr id="30" name="TextBox 29">
              <a:extLst>
                <a:ext uri="{FF2B5EF4-FFF2-40B4-BE49-F238E27FC236}">
                  <a16:creationId xmlns:a16="http://schemas.microsoft.com/office/drawing/2014/main" id="{926C426B-0E69-1F5B-D2FD-77431CE7344B}"/>
                </a:ext>
              </a:extLst>
            </p:cNvPr>
            <p:cNvSpPr txBox="1"/>
            <p:nvPr/>
          </p:nvSpPr>
          <p:spPr>
            <a:xfrm>
              <a:off x="854796" y="2775188"/>
              <a:ext cx="2263696" cy="430887"/>
            </a:xfrm>
            <a:prstGeom prst="rect">
              <a:avLst/>
            </a:prstGeom>
            <a:noFill/>
          </p:spPr>
          <p:txBody>
            <a:bodyPr wrap="square" rtlCol="0">
              <a:spAutoFit/>
            </a:bodyPr>
            <a:lstStyle/>
            <a:p>
              <a:pPr algn="ctr"/>
              <a:r>
                <a:rPr lang="en-US" sz="2200" dirty="0"/>
                <a:t>Instanced Strand</a:t>
              </a:r>
            </a:p>
          </p:txBody>
        </p:sp>
      </p:grpSp>
      <p:grpSp>
        <p:nvGrpSpPr>
          <p:cNvPr id="42" name="Group 41">
            <a:extLst>
              <a:ext uri="{FF2B5EF4-FFF2-40B4-BE49-F238E27FC236}">
                <a16:creationId xmlns:a16="http://schemas.microsoft.com/office/drawing/2014/main" id="{80D97425-C521-D78D-6FF7-093B91146AFD}"/>
              </a:ext>
            </a:extLst>
          </p:cNvPr>
          <p:cNvGrpSpPr/>
          <p:nvPr/>
        </p:nvGrpSpPr>
        <p:grpSpPr>
          <a:xfrm rot="21351578">
            <a:off x="6019938" y="2386227"/>
            <a:ext cx="775170" cy="508307"/>
            <a:chOff x="4861250" y="2276808"/>
            <a:chExt cx="897405" cy="588461"/>
          </a:xfrm>
        </p:grpSpPr>
        <p:sp>
          <p:nvSpPr>
            <p:cNvPr id="43" name="Arrow: Circular 42">
              <a:extLst>
                <a:ext uri="{FF2B5EF4-FFF2-40B4-BE49-F238E27FC236}">
                  <a16:creationId xmlns:a16="http://schemas.microsoft.com/office/drawing/2014/main" id="{7C4B73D4-8686-7874-5E66-851F2CA00B83}"/>
                </a:ext>
              </a:extLst>
            </p:cNvPr>
            <p:cNvSpPr/>
            <p:nvPr/>
          </p:nvSpPr>
          <p:spPr>
            <a:xfrm rot="20394452">
              <a:off x="5391593" y="2276808"/>
              <a:ext cx="301721" cy="433852"/>
            </a:xfrm>
            <a:prstGeom prst="circularArrow">
              <a:avLst>
                <a:gd name="adj1" fmla="val 0"/>
                <a:gd name="adj2" fmla="val 1142319"/>
                <a:gd name="adj3" fmla="val 18259629"/>
                <a:gd name="adj4" fmla="val 1535402"/>
                <a:gd name="adj5" fmla="val 12500"/>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44" name="Straight Arrow Connector 43">
              <a:extLst>
                <a:ext uri="{FF2B5EF4-FFF2-40B4-BE49-F238E27FC236}">
                  <a16:creationId xmlns:a16="http://schemas.microsoft.com/office/drawing/2014/main" id="{813BEAFE-B264-ECF6-1071-3DDAF20403D5}"/>
                </a:ext>
              </a:extLst>
            </p:cNvPr>
            <p:cNvCxnSpPr>
              <a:cxnSpLocks/>
            </p:cNvCxnSpPr>
            <p:nvPr/>
          </p:nvCxnSpPr>
          <p:spPr>
            <a:xfrm flipV="1">
              <a:off x="4861250" y="2376875"/>
              <a:ext cx="897405" cy="48839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45" name="Group 44">
            <a:extLst>
              <a:ext uri="{FF2B5EF4-FFF2-40B4-BE49-F238E27FC236}">
                <a16:creationId xmlns:a16="http://schemas.microsoft.com/office/drawing/2014/main" id="{AA39452D-621A-41DB-05A6-A05525F25641}"/>
              </a:ext>
            </a:extLst>
          </p:cNvPr>
          <p:cNvGrpSpPr/>
          <p:nvPr/>
        </p:nvGrpSpPr>
        <p:grpSpPr>
          <a:xfrm rot="21351578">
            <a:off x="9855339" y="2400894"/>
            <a:ext cx="775170" cy="508307"/>
            <a:chOff x="4861250" y="2276808"/>
            <a:chExt cx="897405" cy="588461"/>
          </a:xfrm>
        </p:grpSpPr>
        <p:sp>
          <p:nvSpPr>
            <p:cNvPr id="46" name="Arrow: Circular 45">
              <a:extLst>
                <a:ext uri="{FF2B5EF4-FFF2-40B4-BE49-F238E27FC236}">
                  <a16:creationId xmlns:a16="http://schemas.microsoft.com/office/drawing/2014/main" id="{71CEA403-41E0-28D2-6CD4-78EAAF0468F7}"/>
                </a:ext>
              </a:extLst>
            </p:cNvPr>
            <p:cNvSpPr/>
            <p:nvPr/>
          </p:nvSpPr>
          <p:spPr>
            <a:xfrm rot="20394452">
              <a:off x="5391593" y="2276808"/>
              <a:ext cx="301721" cy="433852"/>
            </a:xfrm>
            <a:prstGeom prst="circularArrow">
              <a:avLst>
                <a:gd name="adj1" fmla="val 0"/>
                <a:gd name="adj2" fmla="val 1142319"/>
                <a:gd name="adj3" fmla="val 18259629"/>
                <a:gd name="adj4" fmla="val 1535402"/>
                <a:gd name="adj5" fmla="val 12500"/>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47" name="Straight Arrow Connector 46">
              <a:extLst>
                <a:ext uri="{FF2B5EF4-FFF2-40B4-BE49-F238E27FC236}">
                  <a16:creationId xmlns:a16="http://schemas.microsoft.com/office/drawing/2014/main" id="{83B6C2AB-B081-0287-B9C5-03E79FFA7D43}"/>
                </a:ext>
              </a:extLst>
            </p:cNvPr>
            <p:cNvCxnSpPr>
              <a:cxnSpLocks/>
            </p:cNvCxnSpPr>
            <p:nvPr/>
          </p:nvCxnSpPr>
          <p:spPr>
            <a:xfrm flipV="1">
              <a:off x="4861250" y="2376875"/>
              <a:ext cx="897405" cy="48839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48" name="Group 47">
            <a:extLst>
              <a:ext uri="{FF2B5EF4-FFF2-40B4-BE49-F238E27FC236}">
                <a16:creationId xmlns:a16="http://schemas.microsoft.com/office/drawing/2014/main" id="{4A2A2F38-D4C4-13B3-F2E4-888C9E0C3124}"/>
              </a:ext>
            </a:extLst>
          </p:cNvPr>
          <p:cNvGrpSpPr/>
          <p:nvPr/>
        </p:nvGrpSpPr>
        <p:grpSpPr>
          <a:xfrm rot="21351578">
            <a:off x="9195765" y="2340726"/>
            <a:ext cx="815198" cy="579606"/>
            <a:chOff x="4794272" y="2276808"/>
            <a:chExt cx="943745" cy="671003"/>
          </a:xfrm>
        </p:grpSpPr>
        <p:sp>
          <p:nvSpPr>
            <p:cNvPr id="49" name="Arrow: Circular 48">
              <a:extLst>
                <a:ext uri="{FF2B5EF4-FFF2-40B4-BE49-F238E27FC236}">
                  <a16:creationId xmlns:a16="http://schemas.microsoft.com/office/drawing/2014/main" id="{FDF0DEF2-CC3E-3645-B1E4-EE7630C5D3AD}"/>
                </a:ext>
              </a:extLst>
            </p:cNvPr>
            <p:cNvSpPr/>
            <p:nvPr/>
          </p:nvSpPr>
          <p:spPr>
            <a:xfrm rot="20394452">
              <a:off x="5391593" y="2276808"/>
              <a:ext cx="301721" cy="433852"/>
            </a:xfrm>
            <a:prstGeom prst="circularArrow">
              <a:avLst>
                <a:gd name="adj1" fmla="val 0"/>
                <a:gd name="adj2" fmla="val 1142319"/>
                <a:gd name="adj3" fmla="val 18259629"/>
                <a:gd name="adj4" fmla="val 1535402"/>
                <a:gd name="adj5" fmla="val 12500"/>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50" name="Straight Arrow Connector 49">
              <a:extLst>
                <a:ext uri="{FF2B5EF4-FFF2-40B4-BE49-F238E27FC236}">
                  <a16:creationId xmlns:a16="http://schemas.microsoft.com/office/drawing/2014/main" id="{7BDE920D-7F3B-52D2-901C-1E28CE7C4062}"/>
                </a:ext>
              </a:extLst>
            </p:cNvPr>
            <p:cNvCxnSpPr>
              <a:cxnSpLocks/>
            </p:cNvCxnSpPr>
            <p:nvPr/>
          </p:nvCxnSpPr>
          <p:spPr>
            <a:xfrm rot="248422" flipV="1">
              <a:off x="4794272" y="2342015"/>
              <a:ext cx="943745" cy="60579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58" name="Group 57">
            <a:extLst>
              <a:ext uri="{FF2B5EF4-FFF2-40B4-BE49-F238E27FC236}">
                <a16:creationId xmlns:a16="http://schemas.microsoft.com/office/drawing/2014/main" id="{3A977078-5308-7BC8-5512-786144559911}"/>
              </a:ext>
            </a:extLst>
          </p:cNvPr>
          <p:cNvGrpSpPr/>
          <p:nvPr/>
        </p:nvGrpSpPr>
        <p:grpSpPr>
          <a:xfrm>
            <a:off x="4930553" y="2453697"/>
            <a:ext cx="717732" cy="436224"/>
            <a:chOff x="4930553" y="2453697"/>
            <a:chExt cx="717732" cy="436224"/>
          </a:xfrm>
        </p:grpSpPr>
        <p:grpSp>
          <p:nvGrpSpPr>
            <p:cNvPr id="41" name="Group 40">
              <a:extLst>
                <a:ext uri="{FF2B5EF4-FFF2-40B4-BE49-F238E27FC236}">
                  <a16:creationId xmlns:a16="http://schemas.microsoft.com/office/drawing/2014/main" id="{79E18421-B0B6-0A63-F915-25894218CF83}"/>
                </a:ext>
              </a:extLst>
            </p:cNvPr>
            <p:cNvGrpSpPr/>
            <p:nvPr/>
          </p:nvGrpSpPr>
          <p:grpSpPr>
            <a:xfrm rot="18080512" flipH="1">
              <a:off x="4990965" y="2568885"/>
              <a:ext cx="260624" cy="381447"/>
              <a:chOff x="5391593" y="2276808"/>
              <a:chExt cx="301721" cy="441597"/>
            </a:xfrm>
          </p:grpSpPr>
          <p:sp>
            <p:nvSpPr>
              <p:cNvPr id="23" name="Arrow: Circular 22">
                <a:extLst>
                  <a:ext uri="{FF2B5EF4-FFF2-40B4-BE49-F238E27FC236}">
                    <a16:creationId xmlns:a16="http://schemas.microsoft.com/office/drawing/2014/main" id="{FB913BF5-12A6-F4D5-B929-0DEF8C6B47E5}"/>
                  </a:ext>
                </a:extLst>
              </p:cNvPr>
              <p:cNvSpPr/>
              <p:nvPr/>
            </p:nvSpPr>
            <p:spPr>
              <a:xfrm rot="20394452">
                <a:off x="5391593" y="2276808"/>
                <a:ext cx="301721" cy="433852"/>
              </a:xfrm>
              <a:prstGeom prst="circularArrow">
                <a:avLst>
                  <a:gd name="adj1" fmla="val 0"/>
                  <a:gd name="adj2" fmla="val 1142319"/>
                  <a:gd name="adj3" fmla="val 18259629"/>
                  <a:gd name="adj4" fmla="val 1535402"/>
                  <a:gd name="adj5" fmla="val 12500"/>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38" name="Straight Arrow Connector 37">
                <a:extLst>
                  <a:ext uri="{FF2B5EF4-FFF2-40B4-BE49-F238E27FC236}">
                    <a16:creationId xmlns:a16="http://schemas.microsoft.com/office/drawing/2014/main" id="{F7799B14-0BF6-B032-4398-8535828FD5E4}"/>
                  </a:ext>
                </a:extLst>
              </p:cNvPr>
              <p:cNvCxnSpPr>
                <a:cxnSpLocks/>
              </p:cNvCxnSpPr>
              <p:nvPr/>
            </p:nvCxnSpPr>
            <p:spPr>
              <a:xfrm rot="18080512">
                <a:off x="5315327" y="2370895"/>
                <a:ext cx="439963" cy="25505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cxnSp>
          <p:nvCxnSpPr>
            <p:cNvPr id="56" name="Straight Connector 55">
              <a:extLst>
                <a:ext uri="{FF2B5EF4-FFF2-40B4-BE49-F238E27FC236}">
                  <a16:creationId xmlns:a16="http://schemas.microsoft.com/office/drawing/2014/main" id="{4CA615E8-D735-FD7A-B834-17221ED6008A}"/>
                </a:ext>
              </a:extLst>
            </p:cNvPr>
            <p:cNvCxnSpPr>
              <a:cxnSpLocks/>
            </p:cNvCxnSpPr>
            <p:nvPr/>
          </p:nvCxnSpPr>
          <p:spPr>
            <a:xfrm flipV="1">
              <a:off x="5391509" y="2453697"/>
              <a:ext cx="256776" cy="148679"/>
            </a:xfrm>
            <a:prstGeom prst="line">
              <a:avLst/>
            </a:prstGeom>
          </p:spPr>
          <p:style>
            <a:lnRef idx="2">
              <a:schemeClr val="dk1"/>
            </a:lnRef>
            <a:fillRef idx="0">
              <a:schemeClr val="dk1"/>
            </a:fillRef>
            <a:effectRef idx="1">
              <a:schemeClr val="dk1"/>
            </a:effectRef>
            <a:fontRef idx="minor">
              <a:schemeClr val="tx1"/>
            </a:fontRef>
          </p:style>
        </p:cxnSp>
      </p:grpSp>
    </p:spTree>
    <p:custDataLst>
      <p:tags r:id="rId1"/>
    </p:custDataLst>
    <p:extLst>
      <p:ext uri="{BB962C8B-B14F-4D97-AF65-F5344CB8AC3E}">
        <p14:creationId xmlns:p14="http://schemas.microsoft.com/office/powerpoint/2010/main" val="12973071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nodeType="with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500"/>
                                        <p:tgtEl>
                                          <p:spTgt spid="58"/>
                                        </p:tgtEl>
                                      </p:cBhvr>
                                    </p:animEffect>
                                  </p:childTnLst>
                                </p:cTn>
                              </p:par>
                              <p:par>
                                <p:cTn id="22" presetID="10" presetClass="entr" presetSubtype="0" fill="hold"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500"/>
                                        <p:tgtEl>
                                          <p:spTgt spid="4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0"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10" presetClass="entr" presetSubtype="0" fill="hold" nodeType="with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500"/>
                                        <p:tgtEl>
                                          <p:spTgt spid="45"/>
                                        </p:tgtEl>
                                      </p:cBhvr>
                                    </p:animEffect>
                                  </p:childTnLst>
                                </p:cTn>
                              </p:par>
                              <p:par>
                                <p:cTn id="39" presetID="10" presetClass="entr" presetSubtype="0" fill="hold" nodeType="withEffect">
                                  <p:stCondLst>
                                    <p:cond delay="0"/>
                                  </p:stCondLst>
                                  <p:childTnLst>
                                    <p:set>
                                      <p:cBhvr>
                                        <p:cTn id="40" dur="1" fill="hold">
                                          <p:stCondLst>
                                            <p:cond delay="0"/>
                                          </p:stCondLst>
                                        </p:cTn>
                                        <p:tgtEl>
                                          <p:spTgt spid="48"/>
                                        </p:tgtEl>
                                        <p:attrNameLst>
                                          <p:attrName>style.visibility</p:attrName>
                                        </p:attrNameLst>
                                      </p:cBhvr>
                                      <p:to>
                                        <p:strVal val="visible"/>
                                      </p:to>
                                    </p:set>
                                    <p:animEffect transition="in" filter="fade">
                                      <p:cBhvr>
                                        <p:cTn id="4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58914CB-0A55-CAB3-EC6E-CB177688C317}"/>
              </a:ext>
            </a:extLst>
          </p:cNvPr>
          <p:cNvSpPr/>
          <p:nvPr/>
        </p:nvSpPr>
        <p:spPr>
          <a:xfrm>
            <a:off x="308043" y="1556050"/>
            <a:ext cx="3485821" cy="4656034"/>
          </a:xfrm>
          <a:prstGeom prst="rect">
            <a:avLst/>
          </a:prstGeom>
          <a:solidFill>
            <a:srgbClr val="E4E3DC"/>
          </a:solidFill>
          <a:ln w="9525">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D6ABEE93-ADA3-2A1F-8B91-DD536A14421D}"/>
              </a:ext>
            </a:extLst>
          </p:cNvPr>
          <p:cNvPicPr>
            <a:picLocks noChangeAspect="1"/>
          </p:cNvPicPr>
          <p:nvPr/>
        </p:nvPicPr>
        <p:blipFill>
          <a:blip r:embed="rId4"/>
          <a:srcRect l="20680" t="17299" r="20680" b="11992"/>
          <a:stretch>
            <a:fillRect/>
          </a:stretch>
        </p:blipFill>
        <p:spPr>
          <a:xfrm>
            <a:off x="1796814" y="1686077"/>
            <a:ext cx="1605663" cy="1936167"/>
          </a:xfrm>
          <a:prstGeom prst="rect">
            <a:avLst/>
          </a:prstGeom>
          <a:ln w="9525">
            <a:solidFill>
              <a:schemeClr val="bg1"/>
            </a:solidFill>
          </a:ln>
          <a:effectLst>
            <a:outerShdw blurRad="50800" dist="38100" dir="2700000" algn="tl" rotWithShape="0">
              <a:prstClr val="black">
                <a:alpha val="40000"/>
              </a:prstClr>
            </a:outerShdw>
          </a:effectLst>
        </p:spPr>
      </p:pic>
      <p:sp>
        <p:nvSpPr>
          <p:cNvPr id="5" name="Rectangle 4">
            <a:extLst>
              <a:ext uri="{FF2B5EF4-FFF2-40B4-BE49-F238E27FC236}">
                <a16:creationId xmlns:a16="http://schemas.microsoft.com/office/drawing/2014/main" id="{42088C2D-4415-9C80-0433-5E3348FB702E}"/>
              </a:ext>
            </a:extLst>
          </p:cNvPr>
          <p:cNvSpPr/>
          <p:nvPr/>
        </p:nvSpPr>
        <p:spPr>
          <a:xfrm>
            <a:off x="8036790" y="3885309"/>
            <a:ext cx="3729339" cy="2213117"/>
          </a:xfrm>
          <a:prstGeom prst="rect">
            <a:avLst/>
          </a:prstGeom>
          <a:solidFill>
            <a:srgbClr val="E4E3DC"/>
          </a:solidFill>
          <a:ln w="9525">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8C7A0B-0868-3D23-BC9A-93346901F3C7}"/>
              </a:ext>
            </a:extLst>
          </p:cNvPr>
          <p:cNvSpPr>
            <a:spLocks noGrp="1"/>
          </p:cNvSpPr>
          <p:nvPr>
            <p:ph type="title"/>
          </p:nvPr>
        </p:nvSpPr>
        <p:spPr/>
        <p:txBody>
          <a:bodyPr/>
          <a:lstStyle/>
          <a:p>
            <a:r>
              <a:rPr lang="en-US" dirty="0"/>
              <a:t>Optimization Task</a:t>
            </a:r>
          </a:p>
        </p:txBody>
      </p:sp>
      <p:sp>
        <p:nvSpPr>
          <p:cNvPr id="4" name="Slide Number Placeholder 3">
            <a:extLst>
              <a:ext uri="{FF2B5EF4-FFF2-40B4-BE49-F238E27FC236}">
                <a16:creationId xmlns:a16="http://schemas.microsoft.com/office/drawing/2014/main" id="{DD1BAE13-CC80-7E78-3858-F6CD0B7E4603}"/>
              </a:ext>
            </a:extLst>
          </p:cNvPr>
          <p:cNvSpPr>
            <a:spLocks noGrp="1"/>
          </p:cNvSpPr>
          <p:nvPr>
            <p:ph type="sldNum" sz="quarter" idx="12"/>
          </p:nvPr>
        </p:nvSpPr>
        <p:spPr/>
        <p:txBody>
          <a:bodyPr/>
          <a:lstStyle/>
          <a:p>
            <a:fld id="{42F90245-33E3-4084-9340-EB643E9E9AF0}" type="slidenum">
              <a:rPr lang="en-US" sz="2200" smtClean="0"/>
              <a:t>9</a:t>
            </a:fld>
            <a:endParaRPr lang="en-US" sz="2200" dirty="0"/>
          </a:p>
        </p:txBody>
      </p:sp>
      <p:sp>
        <p:nvSpPr>
          <p:cNvPr id="25" name="TextBox 24">
            <a:extLst>
              <a:ext uri="{FF2B5EF4-FFF2-40B4-BE49-F238E27FC236}">
                <a16:creationId xmlns:a16="http://schemas.microsoft.com/office/drawing/2014/main" id="{BB077D2E-5B68-2BC1-A923-6A12D935C068}"/>
              </a:ext>
            </a:extLst>
          </p:cNvPr>
          <p:cNvSpPr txBox="1"/>
          <p:nvPr/>
        </p:nvSpPr>
        <p:spPr>
          <a:xfrm>
            <a:off x="301478" y="2396053"/>
            <a:ext cx="1403642" cy="769441"/>
          </a:xfrm>
          <a:prstGeom prst="rect">
            <a:avLst/>
          </a:prstGeom>
          <a:noFill/>
        </p:spPr>
        <p:txBody>
          <a:bodyPr wrap="square" rtlCol="0">
            <a:spAutoFit/>
          </a:bodyPr>
          <a:lstStyle/>
          <a:p>
            <a:pPr algn="ctr"/>
            <a:r>
              <a:rPr lang="en-US" sz="2200" dirty="0"/>
              <a:t>Guide Strands</a:t>
            </a:r>
          </a:p>
        </p:txBody>
      </p:sp>
      <p:grpSp>
        <p:nvGrpSpPr>
          <p:cNvPr id="44" name="Group 43">
            <a:extLst>
              <a:ext uri="{FF2B5EF4-FFF2-40B4-BE49-F238E27FC236}">
                <a16:creationId xmlns:a16="http://schemas.microsoft.com/office/drawing/2014/main" id="{D6AD9899-5F75-5EF3-E0C3-A935F3C3965D}"/>
              </a:ext>
            </a:extLst>
          </p:cNvPr>
          <p:cNvGrpSpPr/>
          <p:nvPr/>
        </p:nvGrpSpPr>
        <p:grpSpPr>
          <a:xfrm>
            <a:off x="211632" y="4276500"/>
            <a:ext cx="2992126" cy="1335420"/>
            <a:chOff x="211632" y="4764742"/>
            <a:chExt cx="2992126" cy="1335420"/>
          </a:xfrm>
        </p:grpSpPr>
        <p:grpSp>
          <p:nvGrpSpPr>
            <p:cNvPr id="3" name="Group 2">
              <a:extLst>
                <a:ext uri="{FF2B5EF4-FFF2-40B4-BE49-F238E27FC236}">
                  <a16:creationId xmlns:a16="http://schemas.microsoft.com/office/drawing/2014/main" id="{D9C82FB6-54CB-7B9D-C47B-B170AC8798EB}"/>
                </a:ext>
              </a:extLst>
            </p:cNvPr>
            <p:cNvGrpSpPr/>
            <p:nvPr/>
          </p:nvGrpSpPr>
          <p:grpSpPr>
            <a:xfrm>
              <a:off x="2003469" y="4764742"/>
              <a:ext cx="1200289" cy="1335420"/>
              <a:chOff x="7435023" y="3223419"/>
              <a:chExt cx="1438275" cy="1600200"/>
            </a:xfrm>
          </p:grpSpPr>
          <p:pic>
            <p:nvPicPr>
              <p:cNvPr id="20" name="Graphic 19">
                <a:extLst>
                  <a:ext uri="{FF2B5EF4-FFF2-40B4-BE49-F238E27FC236}">
                    <a16:creationId xmlns:a16="http://schemas.microsoft.com/office/drawing/2014/main" id="{F41CA86C-BED2-5189-EA25-932B9A10264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35023" y="3223419"/>
                <a:ext cx="1438275" cy="1600200"/>
              </a:xfrm>
              <a:prstGeom prst="rect">
                <a:avLst/>
              </a:prstGeom>
            </p:spPr>
          </p:pic>
          <p:pic>
            <p:nvPicPr>
              <p:cNvPr id="23" name="Picture 22" descr="A green and red wire on a white surface&#10;&#10;AI-generated content may be incorrect.">
                <a:extLst>
                  <a:ext uri="{FF2B5EF4-FFF2-40B4-BE49-F238E27FC236}">
                    <a16:creationId xmlns:a16="http://schemas.microsoft.com/office/drawing/2014/main" id="{EF770C8F-B279-BE49-666A-9422C74458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77284" y="3315709"/>
                <a:ext cx="1153753" cy="1384503"/>
              </a:xfrm>
              <a:prstGeom prst="rect">
                <a:avLst/>
              </a:prstGeom>
            </p:spPr>
          </p:pic>
        </p:grpSp>
        <p:sp>
          <p:nvSpPr>
            <p:cNvPr id="27" name="TextBox 26">
              <a:extLst>
                <a:ext uri="{FF2B5EF4-FFF2-40B4-BE49-F238E27FC236}">
                  <a16:creationId xmlns:a16="http://schemas.microsoft.com/office/drawing/2014/main" id="{37CEDA1A-A81F-2B00-4BC8-F65CCDA2FFC6}"/>
                </a:ext>
              </a:extLst>
            </p:cNvPr>
            <p:cNvSpPr txBox="1"/>
            <p:nvPr/>
          </p:nvSpPr>
          <p:spPr>
            <a:xfrm>
              <a:off x="211632" y="5016788"/>
              <a:ext cx="1737813" cy="769441"/>
            </a:xfrm>
            <a:prstGeom prst="rect">
              <a:avLst/>
            </a:prstGeom>
            <a:noFill/>
          </p:spPr>
          <p:txBody>
            <a:bodyPr wrap="square" rtlCol="0">
              <a:spAutoFit/>
            </a:bodyPr>
            <a:lstStyle/>
            <a:p>
              <a:pPr algn="ctr"/>
              <a:r>
                <a:rPr lang="en-US" sz="2200" dirty="0"/>
                <a:t>Procedural Operators</a:t>
              </a:r>
            </a:p>
          </p:txBody>
        </p:sp>
      </p:grpSp>
      <p:grpSp>
        <p:nvGrpSpPr>
          <p:cNvPr id="42" name="Group 41">
            <a:extLst>
              <a:ext uri="{FF2B5EF4-FFF2-40B4-BE49-F238E27FC236}">
                <a16:creationId xmlns:a16="http://schemas.microsoft.com/office/drawing/2014/main" id="{4A584DC0-433D-BF62-FFC4-2F4EEC6E156C}"/>
              </a:ext>
            </a:extLst>
          </p:cNvPr>
          <p:cNvGrpSpPr/>
          <p:nvPr/>
        </p:nvGrpSpPr>
        <p:grpSpPr>
          <a:xfrm>
            <a:off x="8155989" y="557355"/>
            <a:ext cx="3537302" cy="1936167"/>
            <a:chOff x="8443066" y="761049"/>
            <a:chExt cx="3537302" cy="1936167"/>
          </a:xfrm>
        </p:grpSpPr>
        <p:pic>
          <p:nvPicPr>
            <p:cNvPr id="26" name="Picture 25" descr="A wig on a mannequin&#10;&#10;AI-generated content may be incorrect.">
              <a:extLst>
                <a:ext uri="{FF2B5EF4-FFF2-40B4-BE49-F238E27FC236}">
                  <a16:creationId xmlns:a16="http://schemas.microsoft.com/office/drawing/2014/main" id="{27F31FD1-91C5-ADF5-45E6-6D74F811E0B9}"/>
                </a:ext>
              </a:extLst>
            </p:cNvPr>
            <p:cNvPicPr>
              <a:picLocks noChangeAspect="1"/>
            </p:cNvPicPr>
            <p:nvPr/>
          </p:nvPicPr>
          <p:blipFill>
            <a:blip r:embed="rId8">
              <a:extLst>
                <a:ext uri="{28A0092B-C50C-407E-A947-70E740481C1C}">
                  <a14:useLocalDpi xmlns:a14="http://schemas.microsoft.com/office/drawing/2010/main" val="0"/>
                </a:ext>
              </a:extLst>
            </a:blip>
            <a:srcRect l="21944" t="16719" r="17778" b="10595"/>
            <a:stretch>
              <a:fillRect/>
            </a:stretch>
          </p:blipFill>
          <p:spPr>
            <a:xfrm>
              <a:off x="8443066" y="761049"/>
              <a:ext cx="1605663" cy="1936167"/>
            </a:xfrm>
            <a:prstGeom prst="rect">
              <a:avLst/>
            </a:prstGeom>
            <a:ln>
              <a:solidFill>
                <a:schemeClr val="bg1"/>
              </a:solidFill>
            </a:ln>
            <a:effectLst>
              <a:outerShdw blurRad="50800" dist="38100" dir="2700000" algn="tl" rotWithShape="0">
                <a:prstClr val="black">
                  <a:alpha val="40000"/>
                </a:prstClr>
              </a:outerShdw>
            </a:effectLst>
          </p:spPr>
        </p:pic>
        <p:sp>
          <p:nvSpPr>
            <p:cNvPr id="29" name="TextBox 28">
              <a:extLst>
                <a:ext uri="{FF2B5EF4-FFF2-40B4-BE49-F238E27FC236}">
                  <a16:creationId xmlns:a16="http://schemas.microsoft.com/office/drawing/2014/main" id="{C0E40B93-B659-F7AD-CDC6-ED8EF95448DE}"/>
                </a:ext>
              </a:extLst>
            </p:cNvPr>
            <p:cNvSpPr txBox="1"/>
            <p:nvPr/>
          </p:nvSpPr>
          <p:spPr>
            <a:xfrm>
              <a:off x="10374705" y="1346149"/>
              <a:ext cx="1605663" cy="769441"/>
            </a:xfrm>
            <a:prstGeom prst="rect">
              <a:avLst/>
            </a:prstGeom>
            <a:noFill/>
          </p:spPr>
          <p:txBody>
            <a:bodyPr wrap="square" rtlCol="0">
              <a:spAutoFit/>
            </a:bodyPr>
            <a:lstStyle/>
            <a:p>
              <a:pPr algn="ctr"/>
              <a:r>
                <a:rPr lang="en-US" sz="2200" dirty="0"/>
                <a:t>Procedural Groom</a:t>
              </a:r>
            </a:p>
          </p:txBody>
        </p:sp>
      </p:grpSp>
      <p:sp>
        <p:nvSpPr>
          <p:cNvPr id="18" name="Cross 17">
            <a:extLst>
              <a:ext uri="{FF2B5EF4-FFF2-40B4-BE49-F238E27FC236}">
                <a16:creationId xmlns:a16="http://schemas.microsoft.com/office/drawing/2014/main" id="{49B16DD2-22B0-1736-258B-E420CB875115}"/>
              </a:ext>
            </a:extLst>
          </p:cNvPr>
          <p:cNvSpPr/>
          <p:nvPr/>
        </p:nvSpPr>
        <p:spPr>
          <a:xfrm>
            <a:off x="2422151" y="3763385"/>
            <a:ext cx="366050" cy="366050"/>
          </a:xfrm>
          <a:prstGeom prst="plus">
            <a:avLst>
              <a:gd name="adj" fmla="val 36111"/>
            </a:avLst>
          </a:prstGeom>
          <a:solidFill>
            <a:srgbClr val="ACA79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A colorful hair on a mannequin head&#10;&#10;AI-generated content may be incorrect.">
            <a:extLst>
              <a:ext uri="{FF2B5EF4-FFF2-40B4-BE49-F238E27FC236}">
                <a16:creationId xmlns:a16="http://schemas.microsoft.com/office/drawing/2014/main" id="{5D54F258-6CBE-26A9-2603-49E7273AD6FD}"/>
              </a:ext>
            </a:extLst>
          </p:cNvPr>
          <p:cNvPicPr>
            <a:picLocks noChangeAspect="1"/>
          </p:cNvPicPr>
          <p:nvPr/>
        </p:nvPicPr>
        <p:blipFill>
          <a:blip r:embed="rId9">
            <a:extLst>
              <a:ext uri="{28A0092B-C50C-407E-A947-70E740481C1C}">
                <a14:useLocalDpi xmlns:a14="http://schemas.microsoft.com/office/drawing/2010/main" val="0"/>
              </a:ext>
            </a:extLst>
          </a:blip>
          <a:srcRect l="21944" t="16719" r="17778" b="10596"/>
          <a:stretch>
            <a:fillRect/>
          </a:stretch>
        </p:blipFill>
        <p:spPr>
          <a:xfrm>
            <a:off x="1807279" y="1681449"/>
            <a:ext cx="1605662" cy="1936167"/>
          </a:xfrm>
          <a:prstGeom prst="rect">
            <a:avLst/>
          </a:prstGeom>
          <a:ln>
            <a:solidFill>
              <a:schemeClr val="bg1"/>
            </a:solidFill>
          </a:ln>
          <a:effectLst>
            <a:outerShdw blurRad="50800" dist="38100" dir="2700000" algn="tl" rotWithShape="0">
              <a:prstClr val="black">
                <a:alpha val="40000"/>
              </a:prstClr>
            </a:outerShdw>
          </a:effectLst>
        </p:spPr>
      </p:pic>
      <p:grpSp>
        <p:nvGrpSpPr>
          <p:cNvPr id="41" name="Group 40">
            <a:extLst>
              <a:ext uri="{FF2B5EF4-FFF2-40B4-BE49-F238E27FC236}">
                <a16:creationId xmlns:a16="http://schemas.microsoft.com/office/drawing/2014/main" id="{BA4893E4-482A-EC62-5862-6C8AE0A1E60A}"/>
              </a:ext>
            </a:extLst>
          </p:cNvPr>
          <p:cNvGrpSpPr/>
          <p:nvPr/>
        </p:nvGrpSpPr>
        <p:grpSpPr>
          <a:xfrm>
            <a:off x="8155989" y="4033485"/>
            <a:ext cx="3610141" cy="1936167"/>
            <a:chOff x="8443066" y="4237179"/>
            <a:chExt cx="3610141" cy="1936167"/>
          </a:xfrm>
        </p:grpSpPr>
        <p:pic>
          <p:nvPicPr>
            <p:cNvPr id="30" name="Picture 29">
              <a:extLst>
                <a:ext uri="{FF2B5EF4-FFF2-40B4-BE49-F238E27FC236}">
                  <a16:creationId xmlns:a16="http://schemas.microsoft.com/office/drawing/2014/main" id="{210FB43F-A4FF-BBAC-87AC-36D6B764252B}"/>
                </a:ext>
              </a:extLst>
            </p:cNvPr>
            <p:cNvPicPr>
              <a:picLocks noChangeAspect="1"/>
            </p:cNvPicPr>
            <p:nvPr/>
          </p:nvPicPr>
          <p:blipFill>
            <a:blip r:embed="rId10"/>
            <a:srcRect l="22746" t="16833" r="17217" b="10772"/>
            <a:stretch>
              <a:fillRect/>
            </a:stretch>
          </p:blipFill>
          <p:spPr>
            <a:xfrm>
              <a:off x="8443066" y="4237179"/>
              <a:ext cx="1605663" cy="1936167"/>
            </a:xfrm>
            <a:prstGeom prst="rect">
              <a:avLst/>
            </a:prstGeom>
            <a:ln>
              <a:solidFill>
                <a:schemeClr val="bg1"/>
              </a:solidFill>
            </a:ln>
            <a:effectLst>
              <a:outerShdw blurRad="50800" dist="38100" dir="2700000" algn="tl" rotWithShape="0">
                <a:prstClr val="black">
                  <a:alpha val="40000"/>
                </a:prstClr>
              </a:outerShdw>
            </a:effectLst>
          </p:spPr>
        </p:pic>
        <p:sp>
          <p:nvSpPr>
            <p:cNvPr id="31" name="TextBox 30">
              <a:extLst>
                <a:ext uri="{FF2B5EF4-FFF2-40B4-BE49-F238E27FC236}">
                  <a16:creationId xmlns:a16="http://schemas.microsoft.com/office/drawing/2014/main" id="{F424BE1C-E494-DA7A-1B36-1B16A754E3F4}"/>
                </a:ext>
              </a:extLst>
            </p:cNvPr>
            <p:cNvSpPr txBox="1"/>
            <p:nvPr/>
          </p:nvSpPr>
          <p:spPr>
            <a:xfrm>
              <a:off x="10261600" y="4767139"/>
              <a:ext cx="1791607" cy="769441"/>
            </a:xfrm>
            <a:prstGeom prst="rect">
              <a:avLst/>
            </a:prstGeom>
            <a:noFill/>
          </p:spPr>
          <p:txBody>
            <a:bodyPr wrap="square" rtlCol="0">
              <a:spAutoFit/>
            </a:bodyPr>
            <a:lstStyle/>
            <a:p>
              <a:pPr algn="ctr"/>
              <a:r>
                <a:rPr lang="en-US" sz="2200" dirty="0"/>
                <a:t>Unstructured Strands</a:t>
              </a:r>
            </a:p>
          </p:txBody>
        </p:sp>
      </p:grpSp>
      <p:grpSp>
        <p:nvGrpSpPr>
          <p:cNvPr id="46" name="Group 45">
            <a:extLst>
              <a:ext uri="{FF2B5EF4-FFF2-40B4-BE49-F238E27FC236}">
                <a16:creationId xmlns:a16="http://schemas.microsoft.com/office/drawing/2014/main" id="{0E9D2AC8-54B8-9A4B-F362-13D7F6201720}"/>
              </a:ext>
            </a:extLst>
          </p:cNvPr>
          <p:cNvGrpSpPr/>
          <p:nvPr/>
        </p:nvGrpSpPr>
        <p:grpSpPr>
          <a:xfrm>
            <a:off x="2859852" y="1556050"/>
            <a:ext cx="9106964" cy="10542786"/>
            <a:chOff x="2196598" y="2047293"/>
            <a:chExt cx="11351514" cy="10542786"/>
          </a:xfrm>
        </p:grpSpPr>
        <p:sp>
          <p:nvSpPr>
            <p:cNvPr id="35" name="Arrow: Circular 34">
              <a:extLst>
                <a:ext uri="{FF2B5EF4-FFF2-40B4-BE49-F238E27FC236}">
                  <a16:creationId xmlns:a16="http://schemas.microsoft.com/office/drawing/2014/main" id="{E2400471-3668-5153-88F2-E568C157F54C}"/>
                </a:ext>
              </a:extLst>
            </p:cNvPr>
            <p:cNvSpPr/>
            <p:nvPr/>
          </p:nvSpPr>
          <p:spPr>
            <a:xfrm rot="17289107">
              <a:off x="2605366" y="1647333"/>
              <a:ext cx="10533978" cy="11351514"/>
            </a:xfrm>
            <a:prstGeom prst="circularArrow">
              <a:avLst>
                <a:gd name="adj1" fmla="val 1162"/>
                <a:gd name="adj2" fmla="val 210589"/>
                <a:gd name="adj3" fmla="val 20313306"/>
                <a:gd name="adj4" fmla="val 17523999"/>
                <a:gd name="adj5" fmla="val 2085"/>
              </a:avLst>
            </a:prstGeom>
            <a:solidFill>
              <a:srgbClr val="ACA79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TextBox 35">
              <a:extLst>
                <a:ext uri="{FF2B5EF4-FFF2-40B4-BE49-F238E27FC236}">
                  <a16:creationId xmlns:a16="http://schemas.microsoft.com/office/drawing/2014/main" id="{339FCE88-A70C-A307-1DFA-A98B2DAC8A2B}"/>
                </a:ext>
              </a:extLst>
            </p:cNvPr>
            <p:cNvSpPr txBox="1"/>
            <p:nvPr/>
          </p:nvSpPr>
          <p:spPr>
            <a:xfrm>
              <a:off x="4019743" y="2047293"/>
              <a:ext cx="2001403" cy="769441"/>
            </a:xfrm>
            <a:prstGeom prst="rect">
              <a:avLst/>
            </a:prstGeom>
            <a:noFill/>
          </p:spPr>
          <p:txBody>
            <a:bodyPr wrap="square" rtlCol="0">
              <a:spAutoFit/>
            </a:bodyPr>
            <a:lstStyle/>
            <a:p>
              <a:pPr algn="ctr"/>
              <a:r>
                <a:rPr lang="en-US" sz="2200" dirty="0"/>
                <a:t>Grooming Pipeline</a:t>
              </a:r>
            </a:p>
          </p:txBody>
        </p:sp>
      </p:grpSp>
      <p:grpSp>
        <p:nvGrpSpPr>
          <p:cNvPr id="47" name="Group 46">
            <a:extLst>
              <a:ext uri="{FF2B5EF4-FFF2-40B4-BE49-F238E27FC236}">
                <a16:creationId xmlns:a16="http://schemas.microsoft.com/office/drawing/2014/main" id="{797DF858-F549-2827-50A7-E8B23F01031D}"/>
              </a:ext>
            </a:extLst>
          </p:cNvPr>
          <p:cNvGrpSpPr/>
          <p:nvPr/>
        </p:nvGrpSpPr>
        <p:grpSpPr>
          <a:xfrm>
            <a:off x="733504" y="-5001317"/>
            <a:ext cx="8492621" cy="10533978"/>
            <a:chOff x="-1112902" y="-5266989"/>
            <a:chExt cx="11351514" cy="10533978"/>
          </a:xfrm>
        </p:grpSpPr>
        <p:sp>
          <p:nvSpPr>
            <p:cNvPr id="37" name="Arrow: Circular 36">
              <a:extLst>
                <a:ext uri="{FF2B5EF4-FFF2-40B4-BE49-F238E27FC236}">
                  <a16:creationId xmlns:a16="http://schemas.microsoft.com/office/drawing/2014/main" id="{BD2BD911-5B50-C549-4F61-F6796D0A444C}"/>
                </a:ext>
              </a:extLst>
            </p:cNvPr>
            <p:cNvSpPr/>
            <p:nvPr/>
          </p:nvSpPr>
          <p:spPr>
            <a:xfrm rot="7090893">
              <a:off x="-704134" y="-5675757"/>
              <a:ext cx="10533978" cy="11351514"/>
            </a:xfrm>
            <a:prstGeom prst="circularArrow">
              <a:avLst>
                <a:gd name="adj1" fmla="val 1162"/>
                <a:gd name="adj2" fmla="val 210589"/>
                <a:gd name="adj3" fmla="val 20313306"/>
                <a:gd name="adj4" fmla="val 17523999"/>
                <a:gd name="adj5" fmla="val 2085"/>
              </a:avLst>
            </a:prstGeom>
            <a:solidFill>
              <a:srgbClr val="ACA79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TextBox 37">
              <a:extLst>
                <a:ext uri="{FF2B5EF4-FFF2-40B4-BE49-F238E27FC236}">
                  <a16:creationId xmlns:a16="http://schemas.microsoft.com/office/drawing/2014/main" id="{52938015-E989-16BC-771A-6396AC46BA99}"/>
                </a:ext>
              </a:extLst>
            </p:cNvPr>
            <p:cNvSpPr txBox="1"/>
            <p:nvPr/>
          </p:nvSpPr>
          <p:spPr>
            <a:xfrm>
              <a:off x="4700606" y="4816871"/>
              <a:ext cx="3205193" cy="430887"/>
            </a:xfrm>
            <a:prstGeom prst="rect">
              <a:avLst/>
            </a:prstGeom>
            <a:noFill/>
          </p:spPr>
          <p:txBody>
            <a:bodyPr wrap="square" rtlCol="0">
              <a:spAutoFit/>
            </a:bodyPr>
            <a:lstStyle/>
            <a:p>
              <a:pPr algn="ctr"/>
              <a:r>
                <a:rPr lang="en-US" sz="2200" dirty="0"/>
                <a:t>Backpropagation</a:t>
              </a:r>
            </a:p>
          </p:txBody>
        </p:sp>
      </p:grpSp>
      <p:sp>
        <p:nvSpPr>
          <p:cNvPr id="39" name="Arrow: Up-Down 38">
            <a:extLst>
              <a:ext uri="{FF2B5EF4-FFF2-40B4-BE49-F238E27FC236}">
                <a16:creationId xmlns:a16="http://schemas.microsoft.com/office/drawing/2014/main" id="{E6330846-FE93-E519-AFA0-DEB31A673C1D}"/>
              </a:ext>
            </a:extLst>
          </p:cNvPr>
          <p:cNvSpPr/>
          <p:nvPr/>
        </p:nvSpPr>
        <p:spPr>
          <a:xfrm>
            <a:off x="8775795" y="2765496"/>
            <a:ext cx="366050" cy="996015"/>
          </a:xfrm>
          <a:prstGeom prst="upDownArrow">
            <a:avLst>
              <a:gd name="adj1" fmla="val 27795"/>
              <a:gd name="adj2" fmla="val 63878"/>
            </a:avLst>
          </a:prstGeom>
          <a:solidFill>
            <a:srgbClr val="ACA79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6818B43D-3703-73A6-75AD-C5E7654162D1}"/>
              </a:ext>
            </a:extLst>
          </p:cNvPr>
          <p:cNvSpPr txBox="1"/>
          <p:nvPr/>
        </p:nvSpPr>
        <p:spPr>
          <a:xfrm>
            <a:off x="10065036" y="2878782"/>
            <a:ext cx="1605663" cy="769441"/>
          </a:xfrm>
          <a:prstGeom prst="rect">
            <a:avLst/>
          </a:prstGeom>
          <a:noFill/>
        </p:spPr>
        <p:txBody>
          <a:bodyPr wrap="square" rtlCol="0">
            <a:spAutoFit/>
          </a:bodyPr>
          <a:lstStyle/>
          <a:p>
            <a:pPr algn="ctr"/>
            <a:r>
              <a:rPr lang="en-US" sz="2200" dirty="0"/>
              <a:t>Loss Function</a:t>
            </a:r>
          </a:p>
        </p:txBody>
      </p:sp>
      <p:sp>
        <p:nvSpPr>
          <p:cNvPr id="51" name="TextBox 50">
            <a:extLst>
              <a:ext uri="{FF2B5EF4-FFF2-40B4-BE49-F238E27FC236}">
                <a16:creationId xmlns:a16="http://schemas.microsoft.com/office/drawing/2014/main" id="{96D54C9B-5D6F-8422-F8AC-2189CB9C596F}"/>
              </a:ext>
            </a:extLst>
          </p:cNvPr>
          <p:cNvSpPr txBox="1"/>
          <p:nvPr/>
        </p:nvSpPr>
        <p:spPr>
          <a:xfrm>
            <a:off x="1433105" y="5701267"/>
            <a:ext cx="1793330" cy="430887"/>
          </a:xfrm>
          <a:prstGeom prst="rect">
            <a:avLst/>
          </a:prstGeom>
          <a:noFill/>
        </p:spPr>
        <p:txBody>
          <a:bodyPr wrap="square" rtlCol="0">
            <a:spAutoFit/>
          </a:bodyPr>
          <a:lstStyle/>
          <a:p>
            <a:pPr algn="ctr"/>
            <a:r>
              <a:rPr lang="en-US" sz="2200" dirty="0"/>
              <a:t>Curl Radius:</a:t>
            </a:r>
          </a:p>
        </p:txBody>
      </p:sp>
      <p:sp>
        <p:nvSpPr>
          <p:cNvPr id="54" name="Arrow: Circular 53">
            <a:extLst>
              <a:ext uri="{FF2B5EF4-FFF2-40B4-BE49-F238E27FC236}">
                <a16:creationId xmlns:a16="http://schemas.microsoft.com/office/drawing/2014/main" id="{6537AAFC-CBFD-C036-C8F8-4FBFAE2E4A6C}"/>
              </a:ext>
            </a:extLst>
          </p:cNvPr>
          <p:cNvSpPr/>
          <p:nvPr/>
        </p:nvSpPr>
        <p:spPr>
          <a:xfrm>
            <a:off x="4977018" y="2878782"/>
            <a:ext cx="1855026" cy="1403642"/>
          </a:xfrm>
          <a:prstGeom prst="circularArrow">
            <a:avLst>
              <a:gd name="adj1" fmla="val 8881"/>
              <a:gd name="adj2" fmla="val 915915"/>
              <a:gd name="adj3" fmla="val 20472512"/>
              <a:gd name="adj4" fmla="val 2020595"/>
              <a:gd name="adj5" fmla="val 18388"/>
            </a:avLst>
          </a:prstGeom>
          <a:solidFill>
            <a:srgbClr val="ACA79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a:extLst>
              <a:ext uri="{FF2B5EF4-FFF2-40B4-BE49-F238E27FC236}">
                <a16:creationId xmlns:a16="http://schemas.microsoft.com/office/drawing/2014/main" id="{A2208812-78D1-CDBB-B5B9-CA978DDDAF6F}"/>
              </a:ext>
            </a:extLst>
          </p:cNvPr>
          <p:cNvSpPr txBox="1"/>
          <p:nvPr/>
        </p:nvSpPr>
        <p:spPr>
          <a:xfrm rot="21232736">
            <a:off x="7879717" y="5981251"/>
            <a:ext cx="1259927" cy="461665"/>
          </a:xfrm>
          <a:prstGeom prst="rect">
            <a:avLst/>
          </a:prstGeom>
          <a:solidFill>
            <a:srgbClr val="ACA793"/>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2400" dirty="0"/>
              <a:t>Input</a:t>
            </a:r>
          </a:p>
        </p:txBody>
      </p:sp>
      <p:sp>
        <p:nvSpPr>
          <p:cNvPr id="8" name="TextBox 7">
            <a:extLst>
              <a:ext uri="{FF2B5EF4-FFF2-40B4-BE49-F238E27FC236}">
                <a16:creationId xmlns:a16="http://schemas.microsoft.com/office/drawing/2014/main" id="{7CEB4DF7-4425-A29A-7DD8-5115B706D808}"/>
              </a:ext>
            </a:extLst>
          </p:cNvPr>
          <p:cNvSpPr txBox="1"/>
          <p:nvPr/>
        </p:nvSpPr>
        <p:spPr>
          <a:xfrm rot="21301695">
            <a:off x="153667" y="6018258"/>
            <a:ext cx="1301973" cy="461665"/>
          </a:xfrm>
          <a:prstGeom prst="rect">
            <a:avLst/>
          </a:prstGeom>
          <a:solidFill>
            <a:srgbClr val="ACA793"/>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2400" dirty="0"/>
              <a:t>Outputs</a:t>
            </a:r>
          </a:p>
        </p:txBody>
      </p:sp>
      <p:sp>
        <p:nvSpPr>
          <p:cNvPr id="9" name="TextBox 8">
            <a:extLst>
              <a:ext uri="{FF2B5EF4-FFF2-40B4-BE49-F238E27FC236}">
                <a16:creationId xmlns:a16="http://schemas.microsoft.com/office/drawing/2014/main" id="{BD56414A-78BE-B48A-7435-03EF007A8033}"/>
              </a:ext>
            </a:extLst>
          </p:cNvPr>
          <p:cNvSpPr txBox="1"/>
          <p:nvPr/>
        </p:nvSpPr>
        <p:spPr>
          <a:xfrm>
            <a:off x="3075842" y="5423392"/>
            <a:ext cx="738950" cy="923330"/>
          </a:xfrm>
          <a:prstGeom prst="rect">
            <a:avLst/>
          </a:prstGeom>
          <a:noFill/>
        </p:spPr>
        <p:txBody>
          <a:bodyPr wrap="square" rtlCol="0">
            <a:spAutoFit/>
          </a:bodyPr>
          <a:lstStyle/>
          <a:p>
            <a:pPr algn="ctr"/>
            <a:r>
              <a:rPr lang="en-US" sz="5400" b="1" dirty="0"/>
              <a:t>?</a:t>
            </a:r>
          </a:p>
        </p:txBody>
      </p:sp>
      <p:sp>
        <p:nvSpPr>
          <p:cNvPr id="12" name="TextBox 11">
            <a:extLst>
              <a:ext uri="{FF2B5EF4-FFF2-40B4-BE49-F238E27FC236}">
                <a16:creationId xmlns:a16="http://schemas.microsoft.com/office/drawing/2014/main" id="{2E1E00D6-058E-A19F-1163-88A1278A41FD}"/>
              </a:ext>
            </a:extLst>
          </p:cNvPr>
          <p:cNvSpPr txBox="1"/>
          <p:nvPr/>
        </p:nvSpPr>
        <p:spPr>
          <a:xfrm>
            <a:off x="2926127" y="5583941"/>
            <a:ext cx="986936" cy="646331"/>
          </a:xfrm>
          <a:prstGeom prst="rect">
            <a:avLst/>
          </a:prstGeom>
          <a:noFill/>
        </p:spPr>
        <p:txBody>
          <a:bodyPr wrap="square" rtlCol="0">
            <a:spAutoFit/>
          </a:bodyPr>
          <a:lstStyle/>
          <a:p>
            <a:pPr algn="ctr"/>
            <a:r>
              <a:rPr lang="en-US" sz="3600" b="1" dirty="0"/>
              <a:t>1.5</a:t>
            </a:r>
          </a:p>
        </p:txBody>
      </p:sp>
      <p:sp>
        <p:nvSpPr>
          <p:cNvPr id="13" name="TextBox 12">
            <a:extLst>
              <a:ext uri="{FF2B5EF4-FFF2-40B4-BE49-F238E27FC236}">
                <a16:creationId xmlns:a16="http://schemas.microsoft.com/office/drawing/2014/main" id="{D3F32A52-B672-349F-3578-89BEB5A2EA5C}"/>
              </a:ext>
            </a:extLst>
          </p:cNvPr>
          <p:cNvSpPr txBox="1"/>
          <p:nvPr/>
        </p:nvSpPr>
        <p:spPr>
          <a:xfrm>
            <a:off x="2940553" y="5583940"/>
            <a:ext cx="986936" cy="646331"/>
          </a:xfrm>
          <a:prstGeom prst="rect">
            <a:avLst/>
          </a:prstGeom>
          <a:noFill/>
        </p:spPr>
        <p:txBody>
          <a:bodyPr wrap="square" rtlCol="0">
            <a:spAutoFit/>
          </a:bodyPr>
          <a:lstStyle/>
          <a:p>
            <a:pPr algn="ctr"/>
            <a:r>
              <a:rPr lang="en-US" sz="3600" b="1" dirty="0"/>
              <a:t>1.7</a:t>
            </a:r>
          </a:p>
        </p:txBody>
      </p:sp>
      <p:pic>
        <p:nvPicPr>
          <p:cNvPr id="53" name="Graphic 52" descr="Question Mark with solid fill">
            <a:extLst>
              <a:ext uri="{FF2B5EF4-FFF2-40B4-BE49-F238E27FC236}">
                <a16:creationId xmlns:a16="http://schemas.microsoft.com/office/drawing/2014/main" id="{310E339D-2093-32FB-9122-41DF96881B6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122191" y="2145322"/>
            <a:ext cx="914400" cy="914400"/>
          </a:xfrm>
          <a:prstGeom prst="rect">
            <a:avLst/>
          </a:prstGeom>
        </p:spPr>
      </p:pic>
    </p:spTree>
    <p:custDataLst>
      <p:tags r:id="rId1"/>
    </p:custDataLst>
    <p:extLst>
      <p:ext uri="{BB962C8B-B14F-4D97-AF65-F5344CB8AC3E}">
        <p14:creationId xmlns:p14="http://schemas.microsoft.com/office/powerpoint/2010/main" val="463002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500"/>
                                        <p:tgtEl>
                                          <p:spTgt spid="4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fade">
                                      <p:cBhvr>
                                        <p:cTn id="27" dur="500"/>
                                        <p:tgtEl>
                                          <p:spTgt spid="5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0" presetClass="entr" presetSubtype="0" fill="hold" nodeType="with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fade">
                                      <p:cBhvr>
                                        <p:cTn id="33" dur="500"/>
                                        <p:tgtEl>
                                          <p:spTgt spid="5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53"/>
                                        </p:tgtEl>
                                      </p:cBhvr>
                                    </p:animEffect>
                                    <p:set>
                                      <p:cBhvr>
                                        <p:cTn id="44" dur="1" fill="hold">
                                          <p:stCondLst>
                                            <p:cond delay="499"/>
                                          </p:stCondLst>
                                        </p:cTn>
                                        <p:tgtEl>
                                          <p:spTgt spid="53"/>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par>
                                <p:cTn id="48" presetID="10" presetClass="entr" presetSubtype="0"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childTnLst>
                                </p:cTn>
                              </p:par>
                              <p:par>
                                <p:cTn id="51" presetID="10" presetClass="entr" presetSubtype="0"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46"/>
                                        </p:tgtEl>
                                        <p:attrNameLst>
                                          <p:attrName>style.visibility</p:attrName>
                                        </p:attrNameLst>
                                      </p:cBhvr>
                                      <p:to>
                                        <p:strVal val="visible"/>
                                      </p:to>
                                    </p:set>
                                    <p:animEffect transition="in" filter="fade">
                                      <p:cBhvr>
                                        <p:cTn id="58" dur="500"/>
                                        <p:tgtEl>
                                          <p:spTgt spid="46"/>
                                        </p:tgtEl>
                                      </p:cBhvr>
                                    </p:animEffect>
                                  </p:childTnLst>
                                </p:cTn>
                              </p:par>
                              <p:par>
                                <p:cTn id="59" presetID="10" presetClass="entr" presetSubtype="0"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fade">
                                      <p:cBhvr>
                                        <p:cTn id="61" dur="500"/>
                                        <p:tgtEl>
                                          <p:spTgt spid="42"/>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9"/>
                                        </p:tgtEl>
                                        <p:attrNameLst>
                                          <p:attrName>style.visibility</p:attrName>
                                        </p:attrNameLst>
                                      </p:cBhvr>
                                      <p:to>
                                        <p:strVal val="visible"/>
                                      </p:to>
                                    </p:set>
                                    <p:animEffect transition="in" filter="fade">
                                      <p:cBhvr>
                                        <p:cTn id="66" dur="500"/>
                                        <p:tgtEl>
                                          <p:spTgt spid="39"/>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40"/>
                                        </p:tgtEl>
                                        <p:attrNameLst>
                                          <p:attrName>style.visibility</p:attrName>
                                        </p:attrNameLst>
                                      </p:cBhvr>
                                      <p:to>
                                        <p:strVal val="visible"/>
                                      </p:to>
                                    </p:set>
                                    <p:animEffect transition="in" filter="fade">
                                      <p:cBhvr>
                                        <p:cTn id="69" dur="500"/>
                                        <p:tgtEl>
                                          <p:spTgt spid="40"/>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47"/>
                                        </p:tgtEl>
                                        <p:attrNameLst>
                                          <p:attrName>style.visibility</p:attrName>
                                        </p:attrNameLst>
                                      </p:cBhvr>
                                      <p:to>
                                        <p:strVal val="visible"/>
                                      </p:to>
                                    </p:set>
                                    <p:animEffect transition="in" filter="fade">
                                      <p:cBhvr>
                                        <p:cTn id="74" dur="500"/>
                                        <p:tgtEl>
                                          <p:spTgt spid="47"/>
                                        </p:tgtEl>
                                      </p:cBhvr>
                                    </p:animEffect>
                                  </p:childTnLst>
                                </p:cTn>
                              </p:par>
                              <p:par>
                                <p:cTn id="75" presetID="10" presetClass="exit" presetSubtype="0" fill="hold" grpId="1" nodeType="withEffect">
                                  <p:stCondLst>
                                    <p:cond delay="0"/>
                                  </p:stCondLst>
                                  <p:childTnLst>
                                    <p:animEffect transition="out" filter="fade">
                                      <p:cBhvr>
                                        <p:cTn id="76" dur="500"/>
                                        <p:tgtEl>
                                          <p:spTgt spid="12"/>
                                        </p:tgtEl>
                                      </p:cBhvr>
                                    </p:animEffect>
                                    <p:set>
                                      <p:cBhvr>
                                        <p:cTn id="77" dur="1" fill="hold">
                                          <p:stCondLst>
                                            <p:cond delay="499"/>
                                          </p:stCondLst>
                                        </p:cTn>
                                        <p:tgtEl>
                                          <p:spTgt spid="12"/>
                                        </p:tgtEl>
                                        <p:attrNameLst>
                                          <p:attrName>style.visibility</p:attrName>
                                        </p:attrNameLst>
                                      </p:cBhvr>
                                      <p:to>
                                        <p:strVal val="hidden"/>
                                      </p:to>
                                    </p:set>
                                  </p:childTnLst>
                                </p:cTn>
                              </p:par>
                              <p:par>
                                <p:cTn id="78" presetID="10" presetClass="entr" presetSubtype="0" fill="hold" grpId="0" nodeType="with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fade">
                                      <p:cBhvr>
                                        <p:cTn id="80" dur="500"/>
                                        <p:tgtEl>
                                          <p:spTgt spid="13"/>
                                        </p:tgtEl>
                                      </p:cBhvr>
                                    </p:animEffect>
                                  </p:childTnLst>
                                </p:cTn>
                              </p:par>
                              <p:par>
                                <p:cTn id="81" presetID="10" presetClass="entr" presetSubtype="0" fill="hold" nodeType="withEffect">
                                  <p:stCondLst>
                                    <p:cond delay="0"/>
                                  </p:stCondLst>
                                  <p:childTnLst>
                                    <p:set>
                                      <p:cBhvr>
                                        <p:cTn id="82" dur="1" fill="hold">
                                          <p:stCondLst>
                                            <p:cond delay="0"/>
                                          </p:stCondLst>
                                        </p:cTn>
                                        <p:tgtEl>
                                          <p:spTgt spid="28"/>
                                        </p:tgtEl>
                                        <p:attrNameLst>
                                          <p:attrName>style.visibility</p:attrName>
                                        </p:attrNameLst>
                                      </p:cBhvr>
                                      <p:to>
                                        <p:strVal val="visible"/>
                                      </p:to>
                                    </p:set>
                                    <p:animEffect transition="in" filter="fade">
                                      <p:cBhvr>
                                        <p:cTn id="83" dur="500"/>
                                        <p:tgtEl>
                                          <p:spTgt spid="28"/>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54"/>
                                        </p:tgtEl>
                                        <p:attrNameLst>
                                          <p:attrName>style.visibility</p:attrName>
                                        </p:attrNameLst>
                                      </p:cBhvr>
                                      <p:to>
                                        <p:strVal val="visible"/>
                                      </p:to>
                                    </p:set>
                                    <p:animEffect transition="in" filter="fade">
                                      <p:cBhvr>
                                        <p:cTn id="88"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25" grpId="0"/>
      <p:bldP spid="18" grpId="0" animBg="1"/>
      <p:bldP spid="39" grpId="0" animBg="1"/>
      <p:bldP spid="40" grpId="0"/>
      <p:bldP spid="51" grpId="0"/>
      <p:bldP spid="54" grpId="0" animBg="1"/>
      <p:bldP spid="7" grpId="0" animBg="1"/>
      <p:bldP spid="8" grpId="0" animBg="1"/>
      <p:bldP spid="9" grpId="0"/>
      <p:bldP spid="9" grpId="1"/>
      <p:bldP spid="12" grpId="0"/>
      <p:bldP spid="12" grpId="1"/>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7.1|4.3"/>
</p:tagLst>
</file>

<file path=ppt/tags/tag10.xml><?xml version="1.0" encoding="utf-8"?>
<p:tagLst xmlns:a="http://schemas.openxmlformats.org/drawingml/2006/main" xmlns:r="http://schemas.openxmlformats.org/officeDocument/2006/relationships" xmlns:p="http://schemas.openxmlformats.org/presentationml/2006/main">
  <p:tag name="TIMING" val="|17.4|4.4"/>
</p:tagLst>
</file>

<file path=ppt/tags/tag11.xml><?xml version="1.0" encoding="utf-8"?>
<p:tagLst xmlns:a="http://schemas.openxmlformats.org/drawingml/2006/main" xmlns:r="http://schemas.openxmlformats.org/officeDocument/2006/relationships" xmlns:p="http://schemas.openxmlformats.org/presentationml/2006/main">
  <p:tag name="TIMING" val="|2.4|7.4|1.8|3.8|3.9|1.2|0.9"/>
</p:tagLst>
</file>

<file path=ppt/tags/tag12.xml><?xml version="1.0" encoding="utf-8"?>
<p:tagLst xmlns:a="http://schemas.openxmlformats.org/drawingml/2006/main" xmlns:r="http://schemas.openxmlformats.org/officeDocument/2006/relationships" xmlns:p="http://schemas.openxmlformats.org/presentationml/2006/main">
  <p:tag name="TIMING" val="|11.1"/>
</p:tagLst>
</file>

<file path=ppt/tags/tag13.xml><?xml version="1.0" encoding="utf-8"?>
<p:tagLst xmlns:a="http://schemas.openxmlformats.org/drawingml/2006/main" xmlns:r="http://schemas.openxmlformats.org/officeDocument/2006/relationships" xmlns:p="http://schemas.openxmlformats.org/presentationml/2006/main">
  <p:tag name="TIMING" val="|10.9|1.1|2.1|4.6"/>
</p:tagLst>
</file>

<file path=ppt/tags/tag14.xml><?xml version="1.0" encoding="utf-8"?>
<p:tagLst xmlns:a="http://schemas.openxmlformats.org/drawingml/2006/main" xmlns:r="http://schemas.openxmlformats.org/officeDocument/2006/relationships" xmlns:p="http://schemas.openxmlformats.org/presentationml/2006/main">
  <p:tag name="TIMING" val="|16.4|4.4"/>
</p:tagLst>
</file>

<file path=ppt/tags/tag15.xml><?xml version="1.0" encoding="utf-8"?>
<p:tagLst xmlns:a="http://schemas.openxmlformats.org/drawingml/2006/main" xmlns:r="http://schemas.openxmlformats.org/officeDocument/2006/relationships" xmlns:p="http://schemas.openxmlformats.org/presentationml/2006/main">
  <p:tag name="TIMING" val="|7.4"/>
</p:tagLst>
</file>

<file path=ppt/tags/tag16.xml><?xml version="1.0" encoding="utf-8"?>
<p:tagLst xmlns:a="http://schemas.openxmlformats.org/drawingml/2006/main" xmlns:r="http://schemas.openxmlformats.org/officeDocument/2006/relationships" xmlns:p="http://schemas.openxmlformats.org/presentationml/2006/main">
  <p:tag name="TIMING" val="|1.2"/>
</p:tagLst>
</file>

<file path=ppt/tags/tag17.xml><?xml version="1.0" encoding="utf-8"?>
<p:tagLst xmlns:a="http://schemas.openxmlformats.org/drawingml/2006/main" xmlns:r="http://schemas.openxmlformats.org/officeDocument/2006/relationships" xmlns:p="http://schemas.openxmlformats.org/presentationml/2006/main">
  <p:tag name="TIMING" val="|2.2"/>
</p:tagLst>
</file>

<file path=ppt/tags/tag18.xml><?xml version="1.0" encoding="utf-8"?>
<p:tagLst xmlns:a="http://schemas.openxmlformats.org/drawingml/2006/main" xmlns:r="http://schemas.openxmlformats.org/officeDocument/2006/relationships" xmlns:p="http://schemas.openxmlformats.org/presentationml/2006/main">
  <p:tag name="TIMING" val="|1.3"/>
</p:tagLst>
</file>

<file path=ppt/tags/tag19.xml><?xml version="1.0" encoding="utf-8"?>
<p:tagLst xmlns:a="http://schemas.openxmlformats.org/drawingml/2006/main" xmlns:r="http://schemas.openxmlformats.org/officeDocument/2006/relationships" xmlns:p="http://schemas.openxmlformats.org/presentationml/2006/main">
  <p:tag name="TIMING" val="|1.4"/>
</p:tagLst>
</file>

<file path=ppt/tags/tag2.xml><?xml version="1.0" encoding="utf-8"?>
<p:tagLst xmlns:a="http://schemas.openxmlformats.org/drawingml/2006/main" xmlns:r="http://schemas.openxmlformats.org/officeDocument/2006/relationships" xmlns:p="http://schemas.openxmlformats.org/presentationml/2006/main">
  <p:tag name="TIMING" val="|2.3|7.6"/>
</p:tagLst>
</file>

<file path=ppt/tags/tag20.xml><?xml version="1.0" encoding="utf-8"?>
<p:tagLst xmlns:a="http://schemas.openxmlformats.org/drawingml/2006/main" xmlns:r="http://schemas.openxmlformats.org/officeDocument/2006/relationships" xmlns:p="http://schemas.openxmlformats.org/presentationml/2006/main">
  <p:tag name="TIMING" val="|3.6"/>
</p:tagLst>
</file>

<file path=ppt/tags/tag3.xml><?xml version="1.0" encoding="utf-8"?>
<p:tagLst xmlns:a="http://schemas.openxmlformats.org/drawingml/2006/main" xmlns:r="http://schemas.openxmlformats.org/officeDocument/2006/relationships" xmlns:p="http://schemas.openxmlformats.org/presentationml/2006/main">
  <p:tag name="TIMING" val="|1.3|4.6|4.7|7|3.3|3.3"/>
</p:tagLst>
</file>

<file path=ppt/tags/tag4.xml><?xml version="1.0" encoding="utf-8"?>
<p:tagLst xmlns:a="http://schemas.openxmlformats.org/drawingml/2006/main" xmlns:r="http://schemas.openxmlformats.org/officeDocument/2006/relationships" xmlns:p="http://schemas.openxmlformats.org/presentationml/2006/main">
  <p:tag name="TIMING" val="|13.8"/>
</p:tagLst>
</file>

<file path=ppt/tags/tag5.xml><?xml version="1.0" encoding="utf-8"?>
<p:tagLst xmlns:a="http://schemas.openxmlformats.org/drawingml/2006/main" xmlns:r="http://schemas.openxmlformats.org/officeDocument/2006/relationships" xmlns:p="http://schemas.openxmlformats.org/presentationml/2006/main">
  <p:tag name="TIMING" val="|3.7|5.2|1.8|3.9|1.8"/>
</p:tagLst>
</file>

<file path=ppt/tags/tag6.xml><?xml version="1.0" encoding="utf-8"?>
<p:tagLst xmlns:a="http://schemas.openxmlformats.org/drawingml/2006/main" xmlns:r="http://schemas.openxmlformats.org/officeDocument/2006/relationships" xmlns:p="http://schemas.openxmlformats.org/presentationml/2006/main">
  <p:tag name="TIMING" val="|6.9|2.2"/>
</p:tagLst>
</file>

<file path=ppt/tags/tag7.xml><?xml version="1.0" encoding="utf-8"?>
<p:tagLst xmlns:a="http://schemas.openxmlformats.org/drawingml/2006/main" xmlns:r="http://schemas.openxmlformats.org/officeDocument/2006/relationships" xmlns:p="http://schemas.openxmlformats.org/presentationml/2006/main">
  <p:tag name="TIMING" val="|4.1|4.8|12.7|3.4|3.1|3.7|4.6"/>
</p:tagLst>
</file>

<file path=ppt/tags/tag8.xml><?xml version="1.0" encoding="utf-8"?>
<p:tagLst xmlns:a="http://schemas.openxmlformats.org/drawingml/2006/main" xmlns:r="http://schemas.openxmlformats.org/officeDocument/2006/relationships" xmlns:p="http://schemas.openxmlformats.org/presentationml/2006/main">
  <p:tag name="TIMING" val="|2|19.6|10.9"/>
</p:tagLst>
</file>

<file path=ppt/tags/tag9.xml><?xml version="1.0" encoding="utf-8"?>
<p:tagLst xmlns:a="http://schemas.openxmlformats.org/drawingml/2006/main" xmlns:r="http://schemas.openxmlformats.org/officeDocument/2006/relationships" xmlns:p="http://schemas.openxmlformats.org/presentationml/2006/main">
  <p:tag name="TIMING" val="|8|0.8|3.5|6.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40BA575F678FF44B9401759CEAEC9B2" ma:contentTypeVersion="0" ma:contentTypeDescription="Create a new document." ma:contentTypeScope="" ma:versionID="681347ea33d6adc154177f32dbcfc755">
  <xsd:schema xmlns:xsd="http://www.w3.org/2001/XMLSchema" xmlns:xs="http://www.w3.org/2001/XMLSchema" xmlns:p="http://schemas.microsoft.com/office/2006/metadata/properties" targetNamespace="http://schemas.microsoft.com/office/2006/metadata/properties" ma:root="true" ma:fieldsID="657beeb8e18d73ace39f3bc61e5f1db3">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6079D82-482E-422C-978B-502B607B8241}">
  <ds:schemaRefs>
    <ds:schemaRef ds:uri="http://schemas.microsoft.com/sharepoint/v3/contenttype/forms"/>
  </ds:schemaRefs>
</ds:datastoreItem>
</file>

<file path=customXml/itemProps2.xml><?xml version="1.0" encoding="utf-8"?>
<ds:datastoreItem xmlns:ds="http://schemas.openxmlformats.org/officeDocument/2006/customXml" ds:itemID="{67BBD4A1-7221-4903-BE3C-EDB5661C3E4C}">
  <ds:schemaRefs>
    <ds:schemaRef ds:uri="http://purl.org/dc/terms/"/>
    <ds:schemaRef ds:uri="http://purl.org/dc/elements/1.1/"/>
    <ds:schemaRef ds:uri="http://schemas.openxmlformats.org/package/2006/metadata/core-properties"/>
    <ds:schemaRef ds:uri="http://www.w3.org/XML/1998/namespace"/>
    <ds:schemaRef ds:uri="http://purl.org/dc/dcmitype/"/>
    <ds:schemaRef ds:uri="http://schemas.microsoft.com/office/2006/metadata/properties"/>
    <ds:schemaRef ds:uri="http://schemas.microsoft.com/office/infopath/2007/PartnerControls"/>
    <ds:schemaRef ds:uri="http://schemas.microsoft.com/office/2006/documentManagement/types"/>
  </ds:schemaRefs>
</ds:datastoreItem>
</file>

<file path=customXml/itemProps3.xml><?xml version="1.0" encoding="utf-8"?>
<ds:datastoreItem xmlns:ds="http://schemas.openxmlformats.org/officeDocument/2006/customXml" ds:itemID="{DC2778E1-31FF-4CFE-B4F4-FDF0C015E3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presentation2</Template>
  <TotalTime>5892</TotalTime>
  <Words>2142</Words>
  <Application>Microsoft Office PowerPoint</Application>
  <PresentationFormat>Widescreen</PresentationFormat>
  <Paragraphs>240</Paragraphs>
  <Slides>26</Slides>
  <Notes>26</Notes>
  <HiddenSlides>0</HiddenSlides>
  <MMClips>10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Aptos</vt:lpstr>
      <vt:lpstr>Aptos Display</vt:lpstr>
      <vt:lpstr>Arial</vt:lpstr>
      <vt:lpstr>Arial Black</vt:lpstr>
      <vt:lpstr>Posterama</vt:lpstr>
      <vt:lpstr>Office Theme</vt:lpstr>
      <vt:lpstr>Transforming Unstructured Hair Strands into Procedural Hair Grooms</vt:lpstr>
      <vt:lpstr>Hair Reconstruction</vt:lpstr>
      <vt:lpstr>Hair Reconstruction</vt:lpstr>
      <vt:lpstr>Procedural Editing</vt:lpstr>
      <vt:lpstr>Artist-designed Procedural Grooms</vt:lpstr>
      <vt:lpstr>Our Paper: Unstructured Strands to Procedural Grooms</vt:lpstr>
      <vt:lpstr>Our Procedural Grooming Pipeline</vt:lpstr>
      <vt:lpstr>Operators Apply Random Variations to Different Strands</vt:lpstr>
      <vt:lpstr>Optimization Task</vt:lpstr>
      <vt:lpstr>Loss Function</vt:lpstr>
      <vt:lpstr>Distance is Hard</vt:lpstr>
      <vt:lpstr>Naïve Distance Gives Incorrect Parameters</vt:lpstr>
      <vt:lpstr>Guide and Operator Ambiguity</vt:lpstr>
      <vt:lpstr>Key Idea: Look At Many Strands Together</vt:lpstr>
      <vt:lpstr>Guide Strands: Our Initialization</vt:lpstr>
      <vt:lpstr>Guide Strands: Our Refinement</vt:lpstr>
      <vt:lpstr>Operators: Strand Distributions </vt:lpstr>
      <vt:lpstr>Operators: Distance Between Strand Distributions </vt:lpstr>
      <vt:lpstr>Operators: Our Loss Functions</vt:lpstr>
      <vt:lpstr>Results: Our Loss Gives Accurate Parameters</vt:lpstr>
      <vt:lpstr>Results: Our Loss Gives Accurate Guides</vt:lpstr>
      <vt:lpstr>Editing</vt:lpstr>
      <vt:lpstr>Transforming Real Hair</vt:lpstr>
      <vt:lpstr>Editing Real Hair</vt:lpstr>
      <vt:lpstr>Simulation</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Chang, Wesley</dc:creator>
  <cp:lastModifiedBy>Chang, Wesley</cp:lastModifiedBy>
  <cp:revision>43</cp:revision>
  <dcterms:created xsi:type="dcterms:W3CDTF">2025-07-24T00:44:11Z</dcterms:created>
  <dcterms:modified xsi:type="dcterms:W3CDTF">2025-08-15T06:57:18Z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0x010100F40BA575F678FF44B9401759CEAEC9B2</vt:lpwstr>
  </property>
</Properties>
</file>